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8" r:id="rId4"/>
    <p:sldId id="266" r:id="rId5"/>
    <p:sldId id="267" r:id="rId6"/>
    <p:sldId id="268" r:id="rId7"/>
    <p:sldId id="274" r:id="rId8"/>
    <p:sldId id="277" r:id="rId9"/>
    <p:sldId id="276" r:id="rId10"/>
    <p:sldId id="278" r:id="rId11"/>
    <p:sldId id="279" r:id="rId12"/>
    <p:sldId id="280" r:id="rId13"/>
    <p:sldId id="281" r:id="rId14"/>
    <p:sldId id="283" r:id="rId15"/>
    <p:sldId id="282" r:id="rId16"/>
    <p:sldId id="290" r:id="rId17"/>
    <p:sldId id="284" r:id="rId18"/>
    <p:sldId id="285" r:id="rId19"/>
    <p:sldId id="286" r:id="rId20"/>
    <p:sldId id="287" r:id="rId21"/>
    <p:sldId id="288" r:id="rId22"/>
    <p:sldId id="257" r:id="rId23"/>
    <p:sldId id="265" r:id="rId24"/>
  </p:sldIdLst>
  <p:sldSz cx="18288000" cy="10287000"/>
  <p:notesSz cx="6858000" cy="9144000"/>
  <p:embeddedFontLst>
    <p:embeddedFont>
      <p:font typeface="Assistant" pitchFamily="2" charset="-79"/>
      <p:regular r:id="rId26"/>
      <p:bold r:id="rId27"/>
    </p:embeddedFont>
    <p:embeddedFont>
      <p:font typeface="Assistant Semi-Bold" panose="02020500000000000000" charset="-79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artel Heavy" panose="02020500000000000000" charset="0"/>
      <p:regular r:id="rId33"/>
    </p:embeddedFont>
    <p:embeddedFont>
      <p:font typeface="芫荽" pitchFamily="2" charset="-12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9A86"/>
    <a:srgbClr val="DCB07B"/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78297" autoAdjust="0"/>
  </p:normalViewPr>
  <p:slideViewPr>
    <p:cSldViewPr>
      <p:cViewPr varScale="1">
        <p:scale>
          <a:sx n="34" d="100"/>
          <a:sy n="34" d="100"/>
        </p:scale>
        <p:origin x="1304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26981-BB69-4AF2-BF13-1EF5F9D03458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B69B9-C726-4EDA-A257-528C9C11F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3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B69B9-C726-4EDA-A257-528C9C11FB6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22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dirty="0">
              <a:solidFill>
                <a:schemeClr val="tx1">
                  <a:lumMod val="95000"/>
                  <a:lumOff val="5000"/>
                </a:schemeClr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B69B9-C726-4EDA-A257-528C9C11FB6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4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35.emf"/><Relationship Id="rId4" Type="http://schemas.openxmlformats.org/officeDocument/2006/relationships/package" Target="../embeddings/Microsoft_Visio_Drawing.vsdx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video" Target="../media/media1.mp4"/><Relationship Id="rId7" Type="http://schemas.openxmlformats.org/officeDocument/2006/relationships/image" Target="../media/image37.png"/><Relationship Id="rId2" Type="http://schemas.microsoft.com/office/2007/relationships/media" Target="../media/media1.mp4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7.xml"/><Relationship Id="rId5" Type="http://schemas.openxmlformats.org/officeDocument/2006/relationships/video" Target="../media/media2.mp4"/><Relationship Id="rId4" Type="http://schemas.microsoft.com/office/2007/relationships/media" Target="../media/media2.mp4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54617">
            <a:off x="12251649" y="-1747591"/>
            <a:ext cx="5295061" cy="13691357"/>
            <a:chOff x="0" y="0"/>
            <a:chExt cx="1394584" cy="3605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584" cy="3605954"/>
            </a:xfrm>
            <a:custGeom>
              <a:avLst/>
              <a:gdLst/>
              <a:ahLst/>
              <a:cxnLst/>
              <a:rect l="l" t="t" r="r" b="b"/>
              <a:pathLst>
                <a:path w="1394584" h="3605954">
                  <a:moveTo>
                    <a:pt x="0" y="0"/>
                  </a:moveTo>
                  <a:lnTo>
                    <a:pt x="1394584" y="0"/>
                  </a:lnTo>
                  <a:lnTo>
                    <a:pt x="1394584" y="3605954"/>
                  </a:lnTo>
                  <a:lnTo>
                    <a:pt x="0" y="36059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584" cy="3644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ea typeface="芫荽" pitchFamily="2" charset="-12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2491976"/>
            <a:ext cx="1028700" cy="3315980"/>
            <a:chOff x="0" y="0"/>
            <a:chExt cx="270933" cy="873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8667" y="2781009"/>
            <a:ext cx="8125078" cy="4801183"/>
          </a:xfrm>
          <a:custGeom>
            <a:avLst/>
            <a:gdLst/>
            <a:ahLst/>
            <a:cxnLst/>
            <a:rect l="l" t="t" r="r" b="b"/>
            <a:pathLst>
              <a:path w="8125078" h="4801183">
                <a:moveTo>
                  <a:pt x="0" y="0"/>
                </a:moveTo>
                <a:lnTo>
                  <a:pt x="8125079" y="0"/>
                </a:lnTo>
                <a:lnTo>
                  <a:pt x="8125079" y="4801182"/>
                </a:lnTo>
                <a:lnTo>
                  <a:pt x="0" y="4801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98219" y="2387201"/>
            <a:ext cx="6099413" cy="359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219"/>
              </a:lnSpc>
            </a:pPr>
            <a:r>
              <a:rPr lang="zh-TW" altLang="en-US" sz="11797" dirty="0">
                <a:solidFill>
                  <a:srgbClr val="00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自我介紹</a:t>
            </a:r>
            <a:endParaRPr lang="en-US" altLang="zh-TW" sz="11797" dirty="0">
              <a:solidFill>
                <a:srgbClr val="000000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pPr algn="l">
              <a:lnSpc>
                <a:spcPts val="15219"/>
              </a:lnSpc>
            </a:pPr>
            <a:r>
              <a:rPr lang="en-US" sz="9600" dirty="0">
                <a:solidFill>
                  <a:srgbClr val="000000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About 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15800" y="7899799"/>
            <a:ext cx="3962400" cy="113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zh-TW" altLang="en-US" sz="3600" dirty="0">
                <a:solidFill>
                  <a:srgbClr val="000000"/>
                </a:solidFill>
                <a:latin typeface="Assistant"/>
                <a:ea typeface="芫荽" pitchFamily="2" charset="-120"/>
              </a:rPr>
              <a:t>國立臺中科技大學</a:t>
            </a:r>
            <a:endParaRPr lang="en-US" altLang="zh-TW" sz="3600" dirty="0">
              <a:solidFill>
                <a:srgbClr val="000000"/>
              </a:solidFill>
              <a:latin typeface="Assistant"/>
              <a:ea typeface="芫荽" pitchFamily="2" charset="-120"/>
            </a:endParaRPr>
          </a:p>
          <a:p>
            <a:pPr algn="l">
              <a:lnSpc>
                <a:spcPts val="2940"/>
              </a:lnSpc>
            </a:pPr>
            <a:endParaRPr lang="en-US" altLang="zh-TW" sz="3600" dirty="0">
              <a:solidFill>
                <a:srgbClr val="000000"/>
              </a:solidFill>
              <a:latin typeface="Assistant"/>
              <a:ea typeface="芫荽" pitchFamily="2" charset="-120"/>
            </a:endParaRPr>
          </a:p>
          <a:p>
            <a:pPr algn="l">
              <a:lnSpc>
                <a:spcPts val="2940"/>
              </a:lnSpc>
            </a:pPr>
            <a:r>
              <a:rPr lang="zh-TW" altLang="en-US" sz="3600" dirty="0">
                <a:solidFill>
                  <a:srgbClr val="000000"/>
                </a:solidFill>
                <a:latin typeface="Assistant"/>
                <a:ea typeface="芫荽" pitchFamily="2" charset="-120"/>
              </a:rPr>
              <a:t>資訊管理系 李郁婷</a:t>
            </a:r>
            <a:endParaRPr lang="en-US" sz="3600" dirty="0">
              <a:solidFill>
                <a:srgbClr val="000000"/>
              </a:solidFill>
              <a:latin typeface="Assistant"/>
              <a:ea typeface="芫荽" pitchFamily="2" charset="-120"/>
            </a:endParaRPr>
          </a:p>
        </p:txBody>
      </p:sp>
      <p:sp>
        <p:nvSpPr>
          <p:cNvPr id="13" name="AutoShape 13"/>
          <p:cNvSpPr/>
          <p:nvPr/>
        </p:nvSpPr>
        <p:spPr>
          <a:xfrm rot="3487">
            <a:off x="304798" y="7539329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1648">
        <p159:morph option="byObject"/>
      </p:transition>
    </mc:Choice>
    <mc:Fallback xmlns="">
      <p:transition spd="slow" advTm="1164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群組 72">
            <a:extLst>
              <a:ext uri="{FF2B5EF4-FFF2-40B4-BE49-F238E27FC236}">
                <a16:creationId xmlns:a16="http://schemas.microsoft.com/office/drawing/2014/main" id="{98784540-AECF-4BF4-B9EF-E953519CDF93}"/>
              </a:ext>
            </a:extLst>
          </p:cNvPr>
          <p:cNvGrpSpPr/>
          <p:nvPr/>
        </p:nvGrpSpPr>
        <p:grpSpPr>
          <a:xfrm>
            <a:off x="4753691" y="5954244"/>
            <a:ext cx="2999181" cy="973736"/>
            <a:chOff x="6169100" y="2400301"/>
            <a:chExt cx="2999181" cy="973736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A1CE25CA-E0F0-4A8A-9E92-A4D3547CAD1B}"/>
                </a:ext>
              </a:extLst>
            </p:cNvPr>
            <p:cNvCxnSpPr>
              <a:cxnSpLocks/>
            </p:cNvCxnSpPr>
            <p:nvPr/>
          </p:nvCxnSpPr>
          <p:spPr>
            <a:xfrm>
              <a:off x="6169100" y="3372873"/>
              <a:ext cx="2198067" cy="0"/>
            </a:xfrm>
            <a:prstGeom prst="line">
              <a:avLst/>
            </a:prstGeom>
            <a:ln w="28575">
              <a:solidFill>
                <a:srgbClr val="DCB0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5ACED1B1-A6D3-476B-A1BD-9947BCC1C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167" y="2400301"/>
              <a:ext cx="801114" cy="973736"/>
            </a:xfrm>
            <a:prstGeom prst="line">
              <a:avLst/>
            </a:prstGeom>
            <a:ln w="28575">
              <a:solidFill>
                <a:srgbClr val="DCB0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2FA91714-7D60-4AEC-A5DC-1117F6F1D6A4}"/>
              </a:ext>
            </a:extLst>
          </p:cNvPr>
          <p:cNvGrpSpPr/>
          <p:nvPr/>
        </p:nvGrpSpPr>
        <p:grpSpPr>
          <a:xfrm flipH="1" flipV="1">
            <a:off x="10265864" y="7511583"/>
            <a:ext cx="2824421" cy="1683846"/>
            <a:chOff x="5539314" y="2534875"/>
            <a:chExt cx="2824421" cy="1683846"/>
          </a:xfrm>
        </p:grpSpPr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98D17932-3FE6-4AEC-A5EE-F1983B76D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9314" y="2540893"/>
              <a:ext cx="2373751" cy="0"/>
            </a:xfrm>
            <a:prstGeom prst="line">
              <a:avLst/>
            </a:prstGeom>
            <a:ln w="28575">
              <a:solidFill>
                <a:srgbClr val="DCB0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550243C9-E0C3-45C1-8725-7A633CA412D4}"/>
                </a:ext>
              </a:extLst>
            </p:cNvPr>
            <p:cNvCxnSpPr>
              <a:cxnSpLocks/>
            </p:cNvCxnSpPr>
            <p:nvPr/>
          </p:nvCxnSpPr>
          <p:spPr>
            <a:xfrm>
              <a:off x="7913066" y="2534875"/>
              <a:ext cx="450669" cy="1683846"/>
            </a:xfrm>
            <a:prstGeom prst="line">
              <a:avLst/>
            </a:prstGeom>
            <a:ln w="28575">
              <a:solidFill>
                <a:srgbClr val="DCB0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A6C10631-1FB6-4C21-B878-84715ADCA9FB}"/>
              </a:ext>
            </a:extLst>
          </p:cNvPr>
          <p:cNvGrpSpPr/>
          <p:nvPr/>
        </p:nvGrpSpPr>
        <p:grpSpPr>
          <a:xfrm flipH="1" flipV="1">
            <a:off x="12143264" y="6088820"/>
            <a:ext cx="4239736" cy="1156513"/>
            <a:chOff x="4698601" y="2534877"/>
            <a:chExt cx="4239736" cy="1156513"/>
          </a:xfrm>
        </p:grpSpPr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47407D7B-8016-433E-B991-10F377881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8601" y="2540893"/>
              <a:ext cx="3214464" cy="0"/>
            </a:xfrm>
            <a:prstGeom prst="line">
              <a:avLst/>
            </a:prstGeom>
            <a:ln w="28575">
              <a:solidFill>
                <a:srgbClr val="DCB0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F78FDD3A-9B62-4AD3-85C9-A21B09C2CA00}"/>
                </a:ext>
              </a:extLst>
            </p:cNvPr>
            <p:cNvCxnSpPr>
              <a:cxnSpLocks/>
            </p:cNvCxnSpPr>
            <p:nvPr/>
          </p:nvCxnSpPr>
          <p:spPr>
            <a:xfrm>
              <a:off x="7913067" y="2534877"/>
              <a:ext cx="1025270" cy="1156513"/>
            </a:xfrm>
            <a:prstGeom prst="line">
              <a:avLst/>
            </a:prstGeom>
            <a:ln w="28575">
              <a:solidFill>
                <a:srgbClr val="DCB0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D77F2EB3-1883-413D-95F6-D8306990F26A}"/>
              </a:ext>
            </a:extLst>
          </p:cNvPr>
          <p:cNvGrpSpPr/>
          <p:nvPr/>
        </p:nvGrpSpPr>
        <p:grpSpPr>
          <a:xfrm flipH="1">
            <a:off x="12143264" y="2540893"/>
            <a:ext cx="5612020" cy="1156513"/>
            <a:chOff x="3326317" y="2534877"/>
            <a:chExt cx="5612020" cy="1156513"/>
          </a:xfrm>
        </p:grpSpPr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9867E8CC-ABA6-4107-84F3-B4D53A424625}"/>
                </a:ext>
              </a:extLst>
            </p:cNvPr>
            <p:cNvCxnSpPr>
              <a:cxnSpLocks/>
            </p:cNvCxnSpPr>
            <p:nvPr/>
          </p:nvCxnSpPr>
          <p:spPr>
            <a:xfrm>
              <a:off x="3326317" y="2540893"/>
              <a:ext cx="4586748" cy="0"/>
            </a:xfrm>
            <a:prstGeom prst="line">
              <a:avLst/>
            </a:prstGeom>
            <a:ln w="28575">
              <a:solidFill>
                <a:srgbClr val="DCB0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22923E38-C507-4D4B-8308-75086A7905E6}"/>
                </a:ext>
              </a:extLst>
            </p:cNvPr>
            <p:cNvCxnSpPr>
              <a:cxnSpLocks/>
            </p:cNvCxnSpPr>
            <p:nvPr/>
          </p:nvCxnSpPr>
          <p:spPr>
            <a:xfrm>
              <a:off x="7913067" y="2534877"/>
              <a:ext cx="1025270" cy="1156513"/>
            </a:xfrm>
            <a:prstGeom prst="line">
              <a:avLst/>
            </a:prstGeom>
            <a:ln w="28575">
              <a:solidFill>
                <a:srgbClr val="DCB0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23AF4435-2085-495B-8CA5-8A61655FBBC3}"/>
              </a:ext>
            </a:extLst>
          </p:cNvPr>
          <p:cNvGrpSpPr/>
          <p:nvPr/>
        </p:nvGrpSpPr>
        <p:grpSpPr>
          <a:xfrm>
            <a:off x="5257800" y="2534877"/>
            <a:ext cx="3223337" cy="1156513"/>
            <a:chOff x="5715000" y="2534877"/>
            <a:chExt cx="3223337" cy="1156513"/>
          </a:xfrm>
        </p:grpSpPr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08E67463-4260-4C1D-8CAD-4D72F109880B}"/>
                </a:ext>
              </a:extLst>
            </p:cNvPr>
            <p:cNvCxnSpPr>
              <a:cxnSpLocks/>
            </p:cNvCxnSpPr>
            <p:nvPr/>
          </p:nvCxnSpPr>
          <p:spPr>
            <a:xfrm>
              <a:off x="5715000" y="2540893"/>
              <a:ext cx="2198067" cy="0"/>
            </a:xfrm>
            <a:prstGeom prst="line">
              <a:avLst/>
            </a:prstGeom>
            <a:ln w="28575">
              <a:solidFill>
                <a:srgbClr val="DCB0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D7A6A05-7491-479A-BECB-FDA38E9697C3}"/>
                </a:ext>
              </a:extLst>
            </p:cNvPr>
            <p:cNvCxnSpPr>
              <a:cxnSpLocks/>
            </p:cNvCxnSpPr>
            <p:nvPr/>
          </p:nvCxnSpPr>
          <p:spPr>
            <a:xfrm>
              <a:off x="7913067" y="2534877"/>
              <a:ext cx="1025270" cy="1156513"/>
            </a:xfrm>
            <a:prstGeom prst="line">
              <a:avLst/>
            </a:prstGeom>
            <a:ln w="28575">
              <a:solidFill>
                <a:srgbClr val="DCB0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44577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089F385-A05D-48F4-88A3-33ECCB880688}"/>
              </a:ext>
            </a:extLst>
          </p:cNvPr>
          <p:cNvSpPr txBox="1"/>
          <p:nvPr/>
        </p:nvSpPr>
        <p:spPr>
          <a:xfrm>
            <a:off x="1257301" y="24765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文書技能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C15EA97-3C2E-4107-B1F2-70124C2DF162}"/>
              </a:ext>
            </a:extLst>
          </p:cNvPr>
          <p:cNvSpPr txBox="1"/>
          <p:nvPr/>
        </p:nvSpPr>
        <p:spPr>
          <a:xfrm>
            <a:off x="1257301" y="42733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資訊技能</a:t>
            </a:r>
          </a:p>
        </p:txBody>
      </p:sp>
      <p:sp>
        <p:nvSpPr>
          <p:cNvPr id="23" name="局部圓 22">
            <a:extLst>
              <a:ext uri="{FF2B5EF4-FFF2-40B4-BE49-F238E27FC236}">
                <a16:creationId xmlns:a16="http://schemas.microsoft.com/office/drawing/2014/main" id="{879477DF-B4CC-4FB1-914F-4F383F1A8EB4}"/>
              </a:ext>
            </a:extLst>
          </p:cNvPr>
          <p:cNvSpPr/>
          <p:nvPr/>
        </p:nvSpPr>
        <p:spPr>
          <a:xfrm rot="4077138">
            <a:off x="7599253" y="2170718"/>
            <a:ext cx="5486400" cy="5486400"/>
          </a:xfrm>
          <a:prstGeom prst="pie">
            <a:avLst>
              <a:gd name="adj1" fmla="val 12175285"/>
              <a:gd name="adj2" fmla="val 16333043"/>
            </a:avLst>
          </a:prstGeom>
          <a:solidFill>
            <a:srgbClr val="AB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局部圓 23">
            <a:extLst>
              <a:ext uri="{FF2B5EF4-FFF2-40B4-BE49-F238E27FC236}">
                <a16:creationId xmlns:a16="http://schemas.microsoft.com/office/drawing/2014/main" id="{63FAE068-0969-4360-8208-583E3B9BD39E}"/>
              </a:ext>
            </a:extLst>
          </p:cNvPr>
          <p:cNvSpPr/>
          <p:nvPr/>
        </p:nvSpPr>
        <p:spPr>
          <a:xfrm rot="8323251">
            <a:off x="7605093" y="2325012"/>
            <a:ext cx="5486400" cy="5486400"/>
          </a:xfrm>
          <a:prstGeom prst="pie">
            <a:avLst>
              <a:gd name="adj1" fmla="val 12175285"/>
              <a:gd name="adj2" fmla="val 16333043"/>
            </a:avLst>
          </a:prstGeom>
          <a:solidFill>
            <a:srgbClr val="AB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局部圓 28">
            <a:extLst>
              <a:ext uri="{FF2B5EF4-FFF2-40B4-BE49-F238E27FC236}">
                <a16:creationId xmlns:a16="http://schemas.microsoft.com/office/drawing/2014/main" id="{F4207FB5-92D5-42B2-A1BB-6B7316589295}"/>
              </a:ext>
            </a:extLst>
          </p:cNvPr>
          <p:cNvSpPr/>
          <p:nvPr/>
        </p:nvSpPr>
        <p:spPr>
          <a:xfrm rot="17522862" flipH="1">
            <a:off x="7398934" y="2172723"/>
            <a:ext cx="5486400" cy="5486400"/>
          </a:xfrm>
          <a:prstGeom prst="pie">
            <a:avLst>
              <a:gd name="adj1" fmla="val 12175285"/>
              <a:gd name="adj2" fmla="val 16333043"/>
            </a:avLst>
          </a:prstGeom>
          <a:solidFill>
            <a:srgbClr val="AB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局部圓 29">
            <a:extLst>
              <a:ext uri="{FF2B5EF4-FFF2-40B4-BE49-F238E27FC236}">
                <a16:creationId xmlns:a16="http://schemas.microsoft.com/office/drawing/2014/main" id="{CB18E833-A822-47C5-A25D-B88A355403E2}"/>
              </a:ext>
            </a:extLst>
          </p:cNvPr>
          <p:cNvSpPr/>
          <p:nvPr/>
        </p:nvSpPr>
        <p:spPr>
          <a:xfrm rot="13276749" flipH="1">
            <a:off x="7398935" y="2327017"/>
            <a:ext cx="5486400" cy="5486400"/>
          </a:xfrm>
          <a:prstGeom prst="pie">
            <a:avLst>
              <a:gd name="adj1" fmla="val 12175285"/>
              <a:gd name="adj2" fmla="val 16333043"/>
            </a:avLst>
          </a:prstGeom>
          <a:solidFill>
            <a:srgbClr val="AB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局部圓 30">
            <a:extLst>
              <a:ext uri="{FF2B5EF4-FFF2-40B4-BE49-F238E27FC236}">
                <a16:creationId xmlns:a16="http://schemas.microsoft.com/office/drawing/2014/main" id="{B0C017D1-C09C-4CC7-9AD8-4DD9E5944FB4}"/>
              </a:ext>
            </a:extLst>
          </p:cNvPr>
          <p:cNvSpPr/>
          <p:nvPr/>
        </p:nvSpPr>
        <p:spPr>
          <a:xfrm rot="12642320">
            <a:off x="7493158" y="2437950"/>
            <a:ext cx="5486400" cy="5486400"/>
          </a:xfrm>
          <a:prstGeom prst="pie">
            <a:avLst>
              <a:gd name="adj1" fmla="val 12147140"/>
              <a:gd name="adj2" fmla="val 16520889"/>
            </a:avLst>
          </a:prstGeom>
          <a:solidFill>
            <a:srgbClr val="AB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02826D4-C7CE-4341-9312-E52D83CAD962}"/>
              </a:ext>
            </a:extLst>
          </p:cNvPr>
          <p:cNvSpPr txBox="1"/>
          <p:nvPr/>
        </p:nvSpPr>
        <p:spPr>
          <a:xfrm>
            <a:off x="8027075" y="330984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介面設計</a:t>
            </a:r>
            <a:endParaRPr lang="en-US" altLang="zh-TW" sz="3600" dirty="0">
              <a:solidFill>
                <a:schemeClr val="bg1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7590C0D-62A6-4AA8-9CAF-2E46045A6051}"/>
              </a:ext>
            </a:extLst>
          </p:cNvPr>
          <p:cNvSpPr txBox="1"/>
          <p:nvPr/>
        </p:nvSpPr>
        <p:spPr>
          <a:xfrm>
            <a:off x="10515600" y="33098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程式語言</a:t>
            </a:r>
            <a:endParaRPr lang="en-US" altLang="zh-TW" sz="3600" dirty="0">
              <a:solidFill>
                <a:schemeClr val="bg1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345BD3B-D750-46AF-9ABC-987A9AF4F37A}"/>
              </a:ext>
            </a:extLst>
          </p:cNvPr>
          <p:cNvSpPr txBox="1"/>
          <p:nvPr/>
        </p:nvSpPr>
        <p:spPr>
          <a:xfrm>
            <a:off x="11430000" y="518656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架構</a:t>
            </a:r>
            <a:endParaRPr lang="en-US" altLang="zh-TW" sz="3600" dirty="0">
              <a:solidFill>
                <a:schemeClr val="bg1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050AAF6-DC93-4129-BFC6-4A6633F423B8}"/>
              </a:ext>
            </a:extLst>
          </p:cNvPr>
          <p:cNvSpPr txBox="1"/>
          <p:nvPr/>
        </p:nvSpPr>
        <p:spPr>
          <a:xfrm>
            <a:off x="9682360" y="628164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版控</a:t>
            </a:r>
            <a:endParaRPr lang="en-US" altLang="zh-TW" sz="3600" dirty="0">
              <a:solidFill>
                <a:schemeClr val="bg1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913CB7-315C-4ABE-8CA5-FA3F5FC99A38}"/>
              </a:ext>
            </a:extLst>
          </p:cNvPr>
          <p:cNvSpPr txBox="1"/>
          <p:nvPr/>
        </p:nvSpPr>
        <p:spPr>
          <a:xfrm>
            <a:off x="7641324" y="514199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資料庫</a:t>
            </a:r>
            <a:endParaRPr lang="en-US" altLang="zh-TW" sz="3600" dirty="0">
              <a:solidFill>
                <a:schemeClr val="bg1"/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30DADF1-4A3E-4A22-AEEB-3744612DBC08}"/>
              </a:ext>
            </a:extLst>
          </p:cNvPr>
          <p:cNvSpPr txBox="1"/>
          <p:nvPr/>
        </p:nvSpPr>
        <p:spPr>
          <a:xfrm>
            <a:off x="5388305" y="1815525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Figma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E9477552-1ECB-4CA7-9F04-5D1B801AE32E}"/>
              </a:ext>
            </a:extLst>
          </p:cNvPr>
          <p:cNvGrpSpPr/>
          <p:nvPr/>
        </p:nvGrpSpPr>
        <p:grpSpPr>
          <a:xfrm>
            <a:off x="13106400" y="913763"/>
            <a:ext cx="4724400" cy="1590491"/>
            <a:chOff x="13639115" y="1321676"/>
            <a:chExt cx="4724400" cy="1590491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2F31554D-108A-4C7C-A6C6-830E9D1045A6}"/>
                </a:ext>
              </a:extLst>
            </p:cNvPr>
            <p:cNvSpPr txBox="1"/>
            <p:nvPr/>
          </p:nvSpPr>
          <p:spPr>
            <a:xfrm>
              <a:off x="16397761" y="1834949"/>
              <a:ext cx="19657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C#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Python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8AE0D70D-5909-4798-BFA8-4AB3BD36A584}"/>
                </a:ext>
              </a:extLst>
            </p:cNvPr>
            <p:cNvSpPr txBox="1"/>
            <p:nvPr/>
          </p:nvSpPr>
          <p:spPr>
            <a:xfrm>
              <a:off x="13639115" y="1321676"/>
              <a:ext cx="27502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HTML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CSS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JavaScript</a:t>
              </a:r>
            </a:p>
          </p:txBody>
        </p: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2988479-AB13-4241-9F0F-4202FF1EF351}"/>
              </a:ext>
            </a:extLst>
          </p:cNvPr>
          <p:cNvSpPr txBox="1"/>
          <p:nvPr/>
        </p:nvSpPr>
        <p:spPr>
          <a:xfrm>
            <a:off x="13356200" y="5554716"/>
            <a:ext cx="2903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ASP .NET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.NET 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MVC</a:t>
            </a: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架構</a:t>
            </a:r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3D31457-8858-4099-9FAE-0A70EC71F95C}"/>
              </a:ext>
            </a:extLst>
          </p:cNvPr>
          <p:cNvSpPr txBox="1"/>
          <p:nvPr/>
        </p:nvSpPr>
        <p:spPr>
          <a:xfrm>
            <a:off x="10843234" y="7991252"/>
            <a:ext cx="2903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GitHub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C17716C-CAFA-4AD1-B1B3-087F453FB93A}"/>
              </a:ext>
            </a:extLst>
          </p:cNvPr>
          <p:cNvSpPr txBox="1"/>
          <p:nvPr/>
        </p:nvSpPr>
        <p:spPr>
          <a:xfrm>
            <a:off x="4768249" y="6230607"/>
            <a:ext cx="2178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MS SQL</a:t>
            </a:r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68F9CBD-FEA2-486B-992D-10CE8E3268B7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80" name="Group 9">
              <a:extLst>
                <a:ext uri="{FF2B5EF4-FFF2-40B4-BE49-F238E27FC236}">
                  <a16:creationId xmlns:a16="http://schemas.microsoft.com/office/drawing/2014/main" id="{839ED81D-BE64-4EA9-924F-223DB107ED80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7F00877D-F57D-4A41-87A8-FFF86F0F04E1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83" name="TextBox 11">
                <a:extLst>
                  <a:ext uri="{FF2B5EF4-FFF2-40B4-BE49-F238E27FC236}">
                    <a16:creationId xmlns:a16="http://schemas.microsoft.com/office/drawing/2014/main" id="{7A43A531-DBFB-4B4C-BF66-B4569FE0AC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81" name="TextBox 22">
              <a:extLst>
                <a:ext uri="{FF2B5EF4-FFF2-40B4-BE49-F238E27FC236}">
                  <a16:creationId xmlns:a16="http://schemas.microsoft.com/office/drawing/2014/main" id="{86E843F6-7B61-4305-A1EA-0E667FB0980E}"/>
                </a:ext>
              </a:extLst>
            </p:cNvPr>
            <p:cNvSpPr txBox="1"/>
            <p:nvPr/>
          </p:nvSpPr>
          <p:spPr>
            <a:xfrm>
              <a:off x="8518309" y="4589889"/>
              <a:ext cx="766010" cy="608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02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8C76E7B-C3BC-4054-9BAA-FD1CB93E10C9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具備技能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1D62ED40-87EA-4F13-945E-C3FBEB510103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10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99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348">
        <p159:morph option="byObject"/>
      </p:transition>
    </mc:Choice>
    <mc:Fallback xmlns="">
      <p:transition spd="slow" advTm="303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CB07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CB07B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CB07B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CB07B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CB07B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1" grpId="0"/>
      <p:bldP spid="68" grpId="0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267800">
            <a:off x="-3727278" y="7325331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F222907-CE99-4FF3-BCA1-0ABAB8C879A4}"/>
              </a:ext>
            </a:extLst>
          </p:cNvPr>
          <p:cNvGrpSpPr/>
          <p:nvPr/>
        </p:nvGrpSpPr>
        <p:grpSpPr>
          <a:xfrm>
            <a:off x="2895600" y="1480342"/>
            <a:ext cx="1066800" cy="1066800"/>
            <a:chOff x="8272750" y="4305300"/>
            <a:chExt cx="1066800" cy="1066800"/>
          </a:xfrm>
        </p:grpSpPr>
        <p:grpSp>
          <p:nvGrpSpPr>
            <p:cNvPr id="13" name="Group 9">
              <a:extLst>
                <a:ext uri="{FF2B5EF4-FFF2-40B4-BE49-F238E27FC236}">
                  <a16:creationId xmlns:a16="http://schemas.microsoft.com/office/drawing/2014/main" id="{AE250FE2-E2F3-4039-AA70-16989673DD61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080519C-A9AD-4077-BF46-7B2FB5E7502E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9F95E852-4C46-4C56-9B48-40DB90A097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B336441C-405C-4EC0-9718-270B7DBB272B}"/>
                </a:ext>
              </a:extLst>
            </p:cNvPr>
            <p:cNvSpPr txBox="1"/>
            <p:nvPr/>
          </p:nvSpPr>
          <p:spPr>
            <a:xfrm>
              <a:off x="8518309" y="4686071"/>
              <a:ext cx="575681" cy="4851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44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03</a:t>
              </a:r>
              <a:endParaRPr lang="en-US" sz="36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04D804-ADC5-4562-9042-35B5D664B223}"/>
              </a:ext>
            </a:extLst>
          </p:cNvPr>
          <p:cNvSpPr txBox="1"/>
          <p:nvPr/>
        </p:nvSpPr>
        <p:spPr>
          <a:xfrm>
            <a:off x="4953000" y="154928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個人經歷</a:t>
            </a:r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E9E3285C-60F6-45B3-B437-F641CFD203BA}"/>
              </a:ext>
            </a:extLst>
          </p:cNvPr>
          <p:cNvGrpSpPr/>
          <p:nvPr/>
        </p:nvGrpSpPr>
        <p:grpSpPr>
          <a:xfrm rot="1230274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47D712D6-8427-4B78-9959-7FA24E387BA0}"/>
                </a:ext>
              </a:extLst>
            </p:cNvPr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3D322C5E-3D85-4787-87D6-84AE41E7EE09}"/>
                </a:ext>
              </a:extLst>
            </p:cNvPr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965BCD0-715E-45D6-A1B9-BDD7C600EA53}"/>
              </a:ext>
            </a:extLst>
          </p:cNvPr>
          <p:cNvSpPr txBox="1"/>
          <p:nvPr/>
        </p:nvSpPr>
        <p:spPr>
          <a:xfrm>
            <a:off x="11887201" y="31623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幹部經歷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28B33E-B259-431B-9BC8-433EF8E4FE4A}"/>
              </a:ext>
            </a:extLst>
          </p:cNvPr>
          <p:cNvSpPr txBox="1"/>
          <p:nvPr/>
        </p:nvSpPr>
        <p:spPr>
          <a:xfrm>
            <a:off x="11887201" y="49591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工作經歷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D875A9-A3CA-4F9C-BA59-583E8C855115}"/>
              </a:ext>
            </a:extLst>
          </p:cNvPr>
          <p:cNvSpPr txBox="1"/>
          <p:nvPr/>
        </p:nvSpPr>
        <p:spPr>
          <a:xfrm>
            <a:off x="11890429" y="67559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作品經歷</a:t>
            </a:r>
          </a:p>
        </p:txBody>
      </p:sp>
      <p:pic>
        <p:nvPicPr>
          <p:cNvPr id="7" name="圖片 6" descr="一張含有 圓形, 圖形, 平面設計, 螢幕擷取畫面 的圖片&#10;&#10;自動產生的描述">
            <a:extLst>
              <a:ext uri="{FF2B5EF4-FFF2-40B4-BE49-F238E27FC236}">
                <a16:creationId xmlns:a16="http://schemas.microsoft.com/office/drawing/2014/main" id="{E8ED9F25-EF22-48AA-A160-F4B7C4707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647" y="6699284"/>
            <a:ext cx="1080000" cy="1080000"/>
          </a:xfrm>
          <a:prstGeom prst="rect">
            <a:avLst/>
          </a:prstGeom>
        </p:spPr>
      </p:pic>
      <p:pic>
        <p:nvPicPr>
          <p:cNvPr id="24" name="圖片 23" descr="一張含有 美工圖案, 圖畫, 圖解, 動畫卡通 的圖片&#10;&#10;自動產生的描述">
            <a:extLst>
              <a:ext uri="{FF2B5EF4-FFF2-40B4-BE49-F238E27FC236}">
                <a16:creationId xmlns:a16="http://schemas.microsoft.com/office/drawing/2014/main" id="{ECD01F4C-EF5F-490A-A7C6-519B6A4196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647" y="2982758"/>
            <a:ext cx="1080000" cy="1080000"/>
          </a:xfrm>
          <a:prstGeom prst="rect">
            <a:avLst/>
          </a:prstGeom>
        </p:spPr>
      </p:pic>
      <p:pic>
        <p:nvPicPr>
          <p:cNvPr id="29" name="圖片 28" descr="一張含有 螢幕擷取畫面, 配件, 設計 的圖片&#10;&#10;自動產生的描述">
            <a:extLst>
              <a:ext uri="{FF2B5EF4-FFF2-40B4-BE49-F238E27FC236}">
                <a16:creationId xmlns:a16="http://schemas.microsoft.com/office/drawing/2014/main" id="{36B52D28-C02D-44DE-885C-FE1FF7DF43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647" y="4850093"/>
            <a:ext cx="1080000" cy="108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C393DE-A0AB-4FBC-BB6E-2DAFAD90CA2D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11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077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399">
        <p159:morph option="byObject"/>
      </p:transition>
    </mc:Choice>
    <mc:Fallback xmlns="">
      <p:transition spd="slow" advTm="439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27051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68F9CBD-FEA2-486B-992D-10CE8E3268B7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80" name="Group 9">
              <a:extLst>
                <a:ext uri="{FF2B5EF4-FFF2-40B4-BE49-F238E27FC236}">
                  <a16:creationId xmlns:a16="http://schemas.microsoft.com/office/drawing/2014/main" id="{839ED81D-BE64-4EA9-924F-223DB107ED80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7F00877D-F57D-4A41-87A8-FFF86F0F04E1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83" name="TextBox 11">
                <a:extLst>
                  <a:ext uri="{FF2B5EF4-FFF2-40B4-BE49-F238E27FC236}">
                    <a16:creationId xmlns:a16="http://schemas.microsoft.com/office/drawing/2014/main" id="{7A43A531-DBFB-4B4C-BF66-B4569FE0AC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81" name="TextBox 22">
              <a:extLst>
                <a:ext uri="{FF2B5EF4-FFF2-40B4-BE49-F238E27FC236}">
                  <a16:creationId xmlns:a16="http://schemas.microsoft.com/office/drawing/2014/main" id="{86E843F6-7B61-4305-A1EA-0E667FB0980E}"/>
                </a:ext>
              </a:extLst>
            </p:cNvPr>
            <p:cNvSpPr txBox="1"/>
            <p:nvPr/>
          </p:nvSpPr>
          <p:spPr>
            <a:xfrm>
              <a:off x="8518309" y="4589889"/>
              <a:ext cx="766010" cy="608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03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8C76E7B-C3BC-4054-9BAA-FD1CB93E10C9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個人經歷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3C5C144-5F35-46C3-862B-293B4E76F9A8}"/>
              </a:ext>
            </a:extLst>
          </p:cNvPr>
          <p:cNvSpPr txBox="1"/>
          <p:nvPr/>
        </p:nvSpPr>
        <p:spPr>
          <a:xfrm>
            <a:off x="1265462" y="24421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幹部經歷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9CD1552-505B-4255-A188-C3402DFF7D2A}"/>
              </a:ext>
            </a:extLst>
          </p:cNvPr>
          <p:cNvSpPr txBox="1"/>
          <p:nvPr/>
        </p:nvSpPr>
        <p:spPr>
          <a:xfrm>
            <a:off x="1265462" y="42389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工作經歷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416EB03-56B4-4F02-A366-EADA89EA59B6}"/>
              </a:ext>
            </a:extLst>
          </p:cNvPr>
          <p:cNvSpPr txBox="1"/>
          <p:nvPr/>
        </p:nvSpPr>
        <p:spPr>
          <a:xfrm>
            <a:off x="1268690" y="603581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作品經歷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F4CAD37-4BBB-4E06-9DA9-82FEC59580E7}"/>
              </a:ext>
            </a:extLst>
          </p:cNvPr>
          <p:cNvGrpSpPr/>
          <p:nvPr/>
        </p:nvGrpSpPr>
        <p:grpSpPr>
          <a:xfrm>
            <a:off x="6041041" y="2229425"/>
            <a:ext cx="9555881" cy="2520000"/>
            <a:chOff x="6041041" y="2229425"/>
            <a:chExt cx="9555881" cy="2520000"/>
          </a:xfrm>
        </p:grpSpPr>
        <p:pic>
          <p:nvPicPr>
            <p:cNvPr id="60" name="圖片 59" descr="一張含有 螢幕擷取畫面, 圖形, 平面設計, 設計 的圖片&#10;&#10;自動產生的描述">
              <a:extLst>
                <a:ext uri="{FF2B5EF4-FFF2-40B4-BE49-F238E27FC236}">
                  <a16:creationId xmlns:a16="http://schemas.microsoft.com/office/drawing/2014/main" id="{AF6210BF-CB45-4B37-89B0-B4072F36E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041" y="2229425"/>
              <a:ext cx="2520000" cy="2520000"/>
            </a:xfrm>
            <a:prstGeom prst="rect">
              <a:avLst/>
            </a:prstGeom>
          </p:spPr>
        </p:pic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4A8E55AC-CA41-4410-80AF-4E3C369A44C8}"/>
                </a:ext>
              </a:extLst>
            </p:cNvPr>
            <p:cNvSpPr txBox="1"/>
            <p:nvPr/>
          </p:nvSpPr>
          <p:spPr>
            <a:xfrm>
              <a:off x="8764293" y="2670243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系學會幹部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FF87F226-B404-4113-B25D-D6D753FFAE70}"/>
                </a:ext>
              </a:extLst>
            </p:cNvPr>
            <p:cNvSpPr txBox="1"/>
            <p:nvPr/>
          </p:nvSpPr>
          <p:spPr>
            <a:xfrm>
              <a:off x="8763000" y="3441844"/>
              <a:ext cx="683392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因喜歡攝影加入系學會並成為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臺中科大資管系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系學會第</a:t>
              </a:r>
              <a:r>
                <a:rPr lang="en-US" altLang="zh-TW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15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屆攝影長</a:t>
              </a:r>
              <a:endParaRPr lang="en-US" altLang="zh-TW" sz="32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E6FB1105-258A-428D-A5BD-DB07ED81D8AB}"/>
              </a:ext>
            </a:extLst>
          </p:cNvPr>
          <p:cNvGrpSpPr/>
          <p:nvPr/>
        </p:nvGrpSpPr>
        <p:grpSpPr>
          <a:xfrm>
            <a:off x="6041041" y="5823089"/>
            <a:ext cx="9062156" cy="2520000"/>
            <a:chOff x="6041041" y="5823089"/>
            <a:chExt cx="9062156" cy="2520000"/>
          </a:xfrm>
        </p:grpSpPr>
        <p:pic>
          <p:nvPicPr>
            <p:cNvPr id="56" name="圖片 55" descr="一張含有 符號, 圖形, 螢幕擷取畫面, 平面設計 的圖片&#10;&#10;自動產生的描述">
              <a:extLst>
                <a:ext uri="{FF2B5EF4-FFF2-40B4-BE49-F238E27FC236}">
                  <a16:creationId xmlns:a16="http://schemas.microsoft.com/office/drawing/2014/main" id="{9305C1D5-5944-44B7-B3C7-4F33E6D77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041" y="5823089"/>
              <a:ext cx="2520000" cy="2520000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21ADF576-2634-4E06-A888-6F7B8DF9AE17}"/>
                </a:ext>
              </a:extLst>
            </p:cNvPr>
            <p:cNvSpPr txBox="1"/>
            <p:nvPr/>
          </p:nvSpPr>
          <p:spPr>
            <a:xfrm>
              <a:off x="8764293" y="626648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班級幹部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2A1D887B-C376-497D-B655-4186AFF78FD9}"/>
                </a:ext>
              </a:extLst>
            </p:cNvPr>
            <p:cNvSpPr txBox="1"/>
            <p:nvPr/>
          </p:nvSpPr>
          <p:spPr>
            <a:xfrm>
              <a:off x="8763000" y="7038082"/>
              <a:ext cx="634019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在大三下學期榮幸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擔任副班代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一職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協助處理班級事務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44D33FF-E71F-4CF9-96A9-7D80F04F04BF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12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97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4453">
        <p159:morph option="byObject"/>
      </p:transition>
    </mc:Choice>
    <mc:Fallback xmlns="">
      <p:transition spd="slow" advTm="244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44577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68F9CBD-FEA2-486B-992D-10CE8E3268B7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80" name="Group 9">
              <a:extLst>
                <a:ext uri="{FF2B5EF4-FFF2-40B4-BE49-F238E27FC236}">
                  <a16:creationId xmlns:a16="http://schemas.microsoft.com/office/drawing/2014/main" id="{839ED81D-BE64-4EA9-924F-223DB107ED80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7F00877D-F57D-4A41-87A8-FFF86F0F04E1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83" name="TextBox 11">
                <a:extLst>
                  <a:ext uri="{FF2B5EF4-FFF2-40B4-BE49-F238E27FC236}">
                    <a16:creationId xmlns:a16="http://schemas.microsoft.com/office/drawing/2014/main" id="{7A43A531-DBFB-4B4C-BF66-B4569FE0AC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81" name="TextBox 22">
              <a:extLst>
                <a:ext uri="{FF2B5EF4-FFF2-40B4-BE49-F238E27FC236}">
                  <a16:creationId xmlns:a16="http://schemas.microsoft.com/office/drawing/2014/main" id="{86E843F6-7B61-4305-A1EA-0E667FB0980E}"/>
                </a:ext>
              </a:extLst>
            </p:cNvPr>
            <p:cNvSpPr txBox="1"/>
            <p:nvPr/>
          </p:nvSpPr>
          <p:spPr>
            <a:xfrm>
              <a:off x="8518309" y="4589889"/>
              <a:ext cx="766010" cy="608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03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8C76E7B-C3BC-4054-9BAA-FD1CB93E10C9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個人經歷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3C5C144-5F35-46C3-862B-293B4E76F9A8}"/>
              </a:ext>
            </a:extLst>
          </p:cNvPr>
          <p:cNvSpPr txBox="1"/>
          <p:nvPr/>
        </p:nvSpPr>
        <p:spPr>
          <a:xfrm>
            <a:off x="1265462" y="24421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幹部經歷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9CD1552-505B-4255-A188-C3402DFF7D2A}"/>
              </a:ext>
            </a:extLst>
          </p:cNvPr>
          <p:cNvSpPr txBox="1"/>
          <p:nvPr/>
        </p:nvSpPr>
        <p:spPr>
          <a:xfrm>
            <a:off x="1265462" y="42389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工作經歷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416EB03-56B4-4F02-A366-EADA89EA59B6}"/>
              </a:ext>
            </a:extLst>
          </p:cNvPr>
          <p:cNvSpPr txBox="1"/>
          <p:nvPr/>
        </p:nvSpPr>
        <p:spPr>
          <a:xfrm>
            <a:off x="1268690" y="603581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作品經歷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B4481FF-39AC-4617-B9A3-0D96E1360CE5}"/>
              </a:ext>
            </a:extLst>
          </p:cNvPr>
          <p:cNvGrpSpPr/>
          <p:nvPr/>
        </p:nvGrpSpPr>
        <p:grpSpPr>
          <a:xfrm>
            <a:off x="6105421" y="6094264"/>
            <a:ext cx="9818514" cy="2520000"/>
            <a:chOff x="6105421" y="6094264"/>
            <a:chExt cx="9818514" cy="2520000"/>
          </a:xfrm>
        </p:grpSpPr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21ADF576-2634-4E06-A888-6F7B8DF9AE17}"/>
                </a:ext>
              </a:extLst>
            </p:cNvPr>
            <p:cNvSpPr txBox="1"/>
            <p:nvPr/>
          </p:nvSpPr>
          <p:spPr>
            <a:xfrm>
              <a:off x="8764293" y="626648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安親課輔老師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2A1D887B-C376-497D-B655-4186AFF78FD9}"/>
                </a:ext>
              </a:extLst>
            </p:cNvPr>
            <p:cNvSpPr txBox="1"/>
            <p:nvPr/>
          </p:nvSpPr>
          <p:spPr>
            <a:xfrm>
              <a:off x="8763000" y="7038082"/>
              <a:ext cx="716093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於大一及大二寒暑期擔任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安親課輔老師</a:t>
              </a:r>
              <a:endParaRPr lang="en-US" altLang="zh-TW" sz="32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協助國小生完成課業及輔導教學評量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pic>
          <p:nvPicPr>
            <p:cNvPr id="6" name="圖片 5" descr="一張含有 文字, 美工圖案, 動畫卡通, 卡通 的圖片&#10;&#10;自動產生的描述">
              <a:extLst>
                <a:ext uri="{FF2B5EF4-FFF2-40B4-BE49-F238E27FC236}">
                  <a16:creationId xmlns:a16="http://schemas.microsoft.com/office/drawing/2014/main" id="{50744E8D-6C35-486E-A025-4E6CBF2DC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421" y="6094264"/>
              <a:ext cx="2520000" cy="2520000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1529014D-F9D7-4156-A6B5-FEBBC5ADA258}"/>
              </a:ext>
            </a:extLst>
          </p:cNvPr>
          <p:cNvGrpSpPr/>
          <p:nvPr/>
        </p:nvGrpSpPr>
        <p:grpSpPr>
          <a:xfrm>
            <a:off x="6105421" y="2418962"/>
            <a:ext cx="10228882" cy="2520000"/>
            <a:chOff x="6105421" y="2418962"/>
            <a:chExt cx="10228882" cy="2520000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4A8E55AC-CA41-4410-80AF-4E3C369A44C8}"/>
                </a:ext>
              </a:extLst>
            </p:cNvPr>
            <p:cNvSpPr txBox="1"/>
            <p:nvPr/>
          </p:nvSpPr>
          <p:spPr>
            <a:xfrm>
              <a:off x="8764293" y="2670243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應英系助教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FF87F226-B404-4113-B25D-D6D753FFAE70}"/>
                </a:ext>
              </a:extLst>
            </p:cNvPr>
            <p:cNvSpPr txBox="1"/>
            <p:nvPr/>
          </p:nvSpPr>
          <p:spPr>
            <a:xfrm>
              <a:off x="8763000" y="3441844"/>
              <a:ext cx="757130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於大二及大三上學期擔任本校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應英系助教</a:t>
              </a:r>
              <a:endParaRPr lang="en-US" altLang="zh-TW" sz="32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協助教授課堂安排與公務處理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pic>
          <p:nvPicPr>
            <p:cNvPr id="8" name="圖片 7" descr="一張含有 螢幕擷取畫面, 圖形, 字型, Rectangle 的圖片&#10;&#10;自動產生的描述">
              <a:extLst>
                <a:ext uri="{FF2B5EF4-FFF2-40B4-BE49-F238E27FC236}">
                  <a16:creationId xmlns:a16="http://schemas.microsoft.com/office/drawing/2014/main" id="{00E01826-917A-474D-A969-80146BDD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421" y="2418962"/>
              <a:ext cx="2520000" cy="252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9E1241E-463C-4F35-8EFE-04D1669EF58B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13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611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99">
        <p159:morph option="byObject"/>
      </p:transition>
    </mc:Choice>
    <mc:Fallback xmlns="">
      <p:transition spd="slow" advTm="26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62865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68F9CBD-FEA2-486B-992D-10CE8E3268B7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80" name="Group 9">
              <a:extLst>
                <a:ext uri="{FF2B5EF4-FFF2-40B4-BE49-F238E27FC236}">
                  <a16:creationId xmlns:a16="http://schemas.microsoft.com/office/drawing/2014/main" id="{839ED81D-BE64-4EA9-924F-223DB107ED80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7F00877D-F57D-4A41-87A8-FFF86F0F04E1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83" name="TextBox 11">
                <a:extLst>
                  <a:ext uri="{FF2B5EF4-FFF2-40B4-BE49-F238E27FC236}">
                    <a16:creationId xmlns:a16="http://schemas.microsoft.com/office/drawing/2014/main" id="{7A43A531-DBFB-4B4C-BF66-B4569FE0AC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81" name="TextBox 22">
              <a:extLst>
                <a:ext uri="{FF2B5EF4-FFF2-40B4-BE49-F238E27FC236}">
                  <a16:creationId xmlns:a16="http://schemas.microsoft.com/office/drawing/2014/main" id="{86E843F6-7B61-4305-A1EA-0E667FB0980E}"/>
                </a:ext>
              </a:extLst>
            </p:cNvPr>
            <p:cNvSpPr txBox="1"/>
            <p:nvPr/>
          </p:nvSpPr>
          <p:spPr>
            <a:xfrm>
              <a:off x="8518309" y="4589889"/>
              <a:ext cx="766010" cy="608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03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8C76E7B-C3BC-4054-9BAA-FD1CB93E10C9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個人經歷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3C5C144-5F35-46C3-862B-293B4E76F9A8}"/>
              </a:ext>
            </a:extLst>
          </p:cNvPr>
          <p:cNvSpPr txBox="1"/>
          <p:nvPr/>
        </p:nvSpPr>
        <p:spPr>
          <a:xfrm>
            <a:off x="1265462" y="24421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幹部經歷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9CD1552-505B-4255-A188-C3402DFF7D2A}"/>
              </a:ext>
            </a:extLst>
          </p:cNvPr>
          <p:cNvSpPr txBox="1"/>
          <p:nvPr/>
        </p:nvSpPr>
        <p:spPr>
          <a:xfrm>
            <a:off x="1265462" y="42389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工作經歷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416EB03-56B4-4F02-A366-EADA89EA59B6}"/>
              </a:ext>
            </a:extLst>
          </p:cNvPr>
          <p:cNvSpPr txBox="1"/>
          <p:nvPr/>
        </p:nvSpPr>
        <p:spPr>
          <a:xfrm>
            <a:off x="1268690" y="603581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作品經歷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CEB1DBD-13FF-49F9-B8BE-3171F1C621DD}"/>
              </a:ext>
            </a:extLst>
          </p:cNvPr>
          <p:cNvGrpSpPr/>
          <p:nvPr/>
        </p:nvGrpSpPr>
        <p:grpSpPr>
          <a:xfrm>
            <a:off x="5486400" y="800100"/>
            <a:ext cx="9646166" cy="2371184"/>
            <a:chOff x="5486400" y="800100"/>
            <a:chExt cx="9646166" cy="2371184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4A8E55AC-CA41-4410-80AF-4E3C369A44C8}"/>
                </a:ext>
              </a:extLst>
            </p:cNvPr>
            <p:cNvSpPr txBox="1"/>
            <p:nvPr/>
          </p:nvSpPr>
          <p:spPr>
            <a:xfrm>
              <a:off x="8382000" y="800100"/>
              <a:ext cx="61863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國科會大專學生研究計畫投稿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FF87F226-B404-4113-B25D-D6D753FFAE70}"/>
                </a:ext>
              </a:extLst>
            </p:cNvPr>
            <p:cNvSpPr txBox="1"/>
            <p:nvPr/>
          </p:nvSpPr>
          <p:spPr>
            <a:xfrm>
              <a:off x="8382000" y="1866900"/>
              <a:ext cx="675056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充分展現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學術與研究方面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的積極參與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豐富學術背景，未來繼續深入研究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pic>
          <p:nvPicPr>
            <p:cNvPr id="12" name="圖片 11" descr="一張含有 圖形, 圓形, 美工圖案, 平面設計 的圖片&#10;&#10;自動產生的描述">
              <a:extLst>
                <a:ext uri="{FF2B5EF4-FFF2-40B4-BE49-F238E27FC236}">
                  <a16:creationId xmlns:a16="http://schemas.microsoft.com/office/drawing/2014/main" id="{A0ABCC8A-7909-4B68-A68E-92514A48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831284"/>
              <a:ext cx="2340000" cy="2340000"/>
            </a:xfrm>
            <a:prstGeom prst="rect">
              <a:avLst/>
            </a:prstGeom>
          </p:spPr>
        </p:pic>
      </p:grpSp>
      <p:pic>
        <p:nvPicPr>
          <p:cNvPr id="9" name="圖片 8" descr="一張含有 文字, 圖表, 字型, 螢幕擷取畫面 的圖片&#10;&#10;自動產生的描述">
            <a:extLst>
              <a:ext uri="{FF2B5EF4-FFF2-40B4-BE49-F238E27FC236}">
                <a16:creationId xmlns:a16="http://schemas.microsoft.com/office/drawing/2014/main" id="{B71BB78B-FA0D-4F53-800C-92E47A7CD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485068"/>
            <a:ext cx="7614905" cy="6517263"/>
          </a:xfrm>
          <a:prstGeom prst="rect">
            <a:avLst/>
          </a:prstGeom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BBCA66DD-226F-4056-BF3C-E21AC6D7E2CA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14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71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9072">
        <p159:morph option="byObject"/>
      </p:transition>
    </mc:Choice>
    <mc:Fallback xmlns="">
      <p:transition spd="slow" advTm="190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62865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68F9CBD-FEA2-486B-992D-10CE8E3268B7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80" name="Group 9">
              <a:extLst>
                <a:ext uri="{FF2B5EF4-FFF2-40B4-BE49-F238E27FC236}">
                  <a16:creationId xmlns:a16="http://schemas.microsoft.com/office/drawing/2014/main" id="{839ED81D-BE64-4EA9-924F-223DB107ED80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7F00877D-F57D-4A41-87A8-FFF86F0F04E1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83" name="TextBox 11">
                <a:extLst>
                  <a:ext uri="{FF2B5EF4-FFF2-40B4-BE49-F238E27FC236}">
                    <a16:creationId xmlns:a16="http://schemas.microsoft.com/office/drawing/2014/main" id="{7A43A531-DBFB-4B4C-BF66-B4569FE0AC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81" name="TextBox 22">
              <a:extLst>
                <a:ext uri="{FF2B5EF4-FFF2-40B4-BE49-F238E27FC236}">
                  <a16:creationId xmlns:a16="http://schemas.microsoft.com/office/drawing/2014/main" id="{86E843F6-7B61-4305-A1EA-0E667FB0980E}"/>
                </a:ext>
              </a:extLst>
            </p:cNvPr>
            <p:cNvSpPr txBox="1"/>
            <p:nvPr/>
          </p:nvSpPr>
          <p:spPr>
            <a:xfrm>
              <a:off x="8518309" y="4589889"/>
              <a:ext cx="766010" cy="608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03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8C76E7B-C3BC-4054-9BAA-FD1CB93E10C9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個人經歷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3C5C144-5F35-46C3-862B-293B4E76F9A8}"/>
              </a:ext>
            </a:extLst>
          </p:cNvPr>
          <p:cNvSpPr txBox="1"/>
          <p:nvPr/>
        </p:nvSpPr>
        <p:spPr>
          <a:xfrm>
            <a:off x="1265462" y="24421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幹部經歷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9CD1552-505B-4255-A188-C3402DFF7D2A}"/>
              </a:ext>
            </a:extLst>
          </p:cNvPr>
          <p:cNvSpPr txBox="1"/>
          <p:nvPr/>
        </p:nvSpPr>
        <p:spPr>
          <a:xfrm>
            <a:off x="1265462" y="42389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工作經歷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416EB03-56B4-4F02-A366-EADA89EA59B6}"/>
              </a:ext>
            </a:extLst>
          </p:cNvPr>
          <p:cNvSpPr txBox="1"/>
          <p:nvPr/>
        </p:nvSpPr>
        <p:spPr>
          <a:xfrm>
            <a:off x="1268690" y="603581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作品經歷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18B09E0-680A-4BFA-9033-0D3EFD9DE9D7}"/>
              </a:ext>
            </a:extLst>
          </p:cNvPr>
          <p:cNvGrpSpPr/>
          <p:nvPr/>
        </p:nvGrpSpPr>
        <p:grpSpPr>
          <a:xfrm>
            <a:off x="5350213" y="800100"/>
            <a:ext cx="10603090" cy="2340000"/>
            <a:chOff x="5350213" y="800100"/>
            <a:chExt cx="10603090" cy="2340000"/>
          </a:xfrm>
        </p:grpSpPr>
        <p:pic>
          <p:nvPicPr>
            <p:cNvPr id="10" name="圖片 9" descr="一張含有 螢幕擷取畫面, 圖形, 時鐘, 符號 的圖片&#10;&#10;自動產生的描述">
              <a:extLst>
                <a:ext uri="{FF2B5EF4-FFF2-40B4-BE49-F238E27FC236}">
                  <a16:creationId xmlns:a16="http://schemas.microsoft.com/office/drawing/2014/main" id="{29D95E27-34DC-4B40-A77C-F3593F34E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213" y="800100"/>
              <a:ext cx="2340000" cy="2340000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C7CB26E8-DAE6-4B9C-8DCD-D5DCC313CB49}"/>
                </a:ext>
              </a:extLst>
            </p:cNvPr>
            <p:cNvSpPr txBox="1"/>
            <p:nvPr/>
          </p:nvSpPr>
          <p:spPr>
            <a:xfrm>
              <a:off x="8382000" y="80010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撰寫系統分析書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E1B9949D-A782-40B2-8A8C-727B01E547F0}"/>
                </a:ext>
              </a:extLst>
            </p:cNvPr>
            <p:cNvSpPr txBox="1"/>
            <p:nvPr/>
          </p:nvSpPr>
          <p:spPr>
            <a:xfrm>
              <a:off x="8382000" y="1866900"/>
              <a:ext cx="757130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與同儕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共同撰寫兩百餘頁的系統分析書</a:t>
              </a:r>
              <a:endParaRPr lang="en-US" altLang="zh-TW" sz="32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擔任組長一職，負責最終文件修改及檢查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7F158102-551D-4978-91FC-DDA1CE319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813064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E5F075C1-8F57-43A0-B177-F5680375E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46863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1B68B27-0602-4F71-99D4-F1E1D96D50C7}"/>
              </a:ext>
            </a:extLst>
          </p:cNvPr>
          <p:cNvGrpSpPr/>
          <p:nvPr/>
        </p:nvGrpSpPr>
        <p:grpSpPr>
          <a:xfrm>
            <a:off x="5334000" y="3506733"/>
            <a:ext cx="11068050" cy="6542782"/>
            <a:chOff x="5715000" y="3506733"/>
            <a:chExt cx="11068050" cy="6542782"/>
          </a:xfrm>
        </p:grpSpPr>
        <p:graphicFrame>
          <p:nvGraphicFramePr>
            <p:cNvPr id="14" name="物件 13">
              <a:extLst>
                <a:ext uri="{FF2B5EF4-FFF2-40B4-BE49-F238E27FC236}">
                  <a16:creationId xmlns:a16="http://schemas.microsoft.com/office/drawing/2014/main" id="{4E92AB9F-3042-4E38-B0F8-9C94CE1FD4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9252536"/>
                </p:ext>
              </p:extLst>
            </p:nvPr>
          </p:nvGraphicFramePr>
          <p:xfrm>
            <a:off x="5715000" y="3506733"/>
            <a:ext cx="2917195" cy="65427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3994061" imgH="9391620" progId="Visio.Drawing.15">
                    <p:embed/>
                  </p:oleObj>
                </mc:Choice>
                <mc:Fallback>
                  <p:oleObj name="Visio" r:id="rId4" imgW="3994061" imgH="9391620" progId="Visio.Drawing.15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5000" y="3506733"/>
                          <a:ext cx="2917195" cy="654278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物件 16">
              <a:extLst>
                <a:ext uri="{FF2B5EF4-FFF2-40B4-BE49-F238E27FC236}">
                  <a16:creationId xmlns:a16="http://schemas.microsoft.com/office/drawing/2014/main" id="{155C4E58-F0AC-4DF5-8F81-25611A82CD6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0062106"/>
                </p:ext>
              </p:extLst>
            </p:nvPr>
          </p:nvGraphicFramePr>
          <p:xfrm>
            <a:off x="8839200" y="4686300"/>
            <a:ext cx="7943850" cy="4464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6" imgW="12039699" imgH="6763013" progId="Visio.Drawing.15">
                    <p:embed/>
                  </p:oleObj>
                </mc:Choice>
                <mc:Fallback>
                  <p:oleObj name="Visio" r:id="rId6" imgW="12039699" imgH="6763013" progId="Visio.Drawing.15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39200" y="4686300"/>
                          <a:ext cx="7943850" cy="4464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4E65F113-900A-4A4B-A823-3CCB2C48EA04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15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57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513"/>
    </mc:Choice>
    <mc:Fallback xmlns="">
      <p:transition advTm="26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62865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68F9CBD-FEA2-486B-992D-10CE8E3268B7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80" name="Group 9">
              <a:extLst>
                <a:ext uri="{FF2B5EF4-FFF2-40B4-BE49-F238E27FC236}">
                  <a16:creationId xmlns:a16="http://schemas.microsoft.com/office/drawing/2014/main" id="{839ED81D-BE64-4EA9-924F-223DB107ED80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7F00877D-F57D-4A41-87A8-FFF86F0F04E1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83" name="TextBox 11">
                <a:extLst>
                  <a:ext uri="{FF2B5EF4-FFF2-40B4-BE49-F238E27FC236}">
                    <a16:creationId xmlns:a16="http://schemas.microsoft.com/office/drawing/2014/main" id="{7A43A531-DBFB-4B4C-BF66-B4569FE0AC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81" name="TextBox 22">
              <a:extLst>
                <a:ext uri="{FF2B5EF4-FFF2-40B4-BE49-F238E27FC236}">
                  <a16:creationId xmlns:a16="http://schemas.microsoft.com/office/drawing/2014/main" id="{86E843F6-7B61-4305-A1EA-0E667FB0980E}"/>
                </a:ext>
              </a:extLst>
            </p:cNvPr>
            <p:cNvSpPr txBox="1"/>
            <p:nvPr/>
          </p:nvSpPr>
          <p:spPr>
            <a:xfrm>
              <a:off x="8518309" y="4589889"/>
              <a:ext cx="766010" cy="608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03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8C76E7B-C3BC-4054-9BAA-FD1CB93E10C9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個人經歷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3C5C144-5F35-46C3-862B-293B4E76F9A8}"/>
              </a:ext>
            </a:extLst>
          </p:cNvPr>
          <p:cNvSpPr txBox="1"/>
          <p:nvPr/>
        </p:nvSpPr>
        <p:spPr>
          <a:xfrm>
            <a:off x="1265462" y="24421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幹部經歷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9CD1552-505B-4255-A188-C3402DFF7D2A}"/>
              </a:ext>
            </a:extLst>
          </p:cNvPr>
          <p:cNvSpPr txBox="1"/>
          <p:nvPr/>
        </p:nvSpPr>
        <p:spPr>
          <a:xfrm>
            <a:off x="1265462" y="42389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工作經歷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416EB03-56B4-4F02-A366-EADA89EA59B6}"/>
              </a:ext>
            </a:extLst>
          </p:cNvPr>
          <p:cNvSpPr txBox="1"/>
          <p:nvPr/>
        </p:nvSpPr>
        <p:spPr>
          <a:xfrm>
            <a:off x="1268690" y="603581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作品經歷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F158102-551D-4978-91FC-DDA1CE319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813064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E5F075C1-8F57-43A0-B177-F5680375E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46863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4E65F113-900A-4A4B-A823-3CCB2C48EA04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16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0B8922D-C6CD-447B-B4C8-2B3ADF32F3D7}"/>
              </a:ext>
            </a:extLst>
          </p:cNvPr>
          <p:cNvGrpSpPr/>
          <p:nvPr/>
        </p:nvGrpSpPr>
        <p:grpSpPr>
          <a:xfrm>
            <a:off x="5456949" y="800100"/>
            <a:ext cx="11727461" cy="2340000"/>
            <a:chOff x="5456949" y="800100"/>
            <a:chExt cx="11727461" cy="2340000"/>
          </a:xfrm>
        </p:grpSpPr>
        <p:pic>
          <p:nvPicPr>
            <p:cNvPr id="25" name="圖片 24" descr="一張含有 鮮豔, 圖形, 圓形, 創造力 的圖片&#10;&#10;自動產生的描述">
              <a:extLst>
                <a:ext uri="{FF2B5EF4-FFF2-40B4-BE49-F238E27FC236}">
                  <a16:creationId xmlns:a16="http://schemas.microsoft.com/office/drawing/2014/main" id="{940DEC94-FF6E-4B40-ADE8-F45D7FA33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949" y="842089"/>
              <a:ext cx="2298011" cy="2298011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81437A9B-A37D-4AE4-9C1B-C41979B6347E}"/>
                </a:ext>
              </a:extLst>
            </p:cNvPr>
            <p:cNvSpPr txBox="1"/>
            <p:nvPr/>
          </p:nvSpPr>
          <p:spPr>
            <a:xfrm>
              <a:off x="8382000" y="800100"/>
              <a:ext cx="33329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Figma</a:t>
              </a:r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介面設計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0F581B5-C1EF-454B-881B-F37B4DADA0D6}"/>
                </a:ext>
              </a:extLst>
            </p:cNvPr>
            <p:cNvSpPr txBox="1"/>
            <p:nvPr/>
          </p:nvSpPr>
          <p:spPr>
            <a:xfrm>
              <a:off x="8382000" y="1856482"/>
              <a:ext cx="88024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在課堂上設計過博物館官網、超市線上購物網站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熟悉</a:t>
              </a:r>
              <a:r>
                <a:rPr lang="en-US" altLang="zh-TW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component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、</a:t>
              </a:r>
              <a:r>
                <a:rPr lang="en-US" altLang="zh-TW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variant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、</a:t>
              </a:r>
              <a:r>
                <a:rPr lang="en-US" altLang="zh-TW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prototype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等操作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pic>
        <p:nvPicPr>
          <p:cNvPr id="7" name="博物館">
            <a:hlinkClick r:id="" action="ppaction://media"/>
            <a:extLst>
              <a:ext uri="{FF2B5EF4-FFF2-40B4-BE49-F238E27FC236}">
                <a16:creationId xmlns:a16="http://schemas.microsoft.com/office/drawing/2014/main" id="{C46457DC-CD3F-4D47-B498-6DC24E8520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93703" y="3162300"/>
            <a:ext cx="3346560" cy="6552000"/>
          </a:xfrm>
          <a:prstGeom prst="roundRect">
            <a:avLst/>
          </a:prstGeom>
        </p:spPr>
      </p:pic>
      <p:pic>
        <p:nvPicPr>
          <p:cNvPr id="8" name="超市">
            <a:hlinkClick r:id="" action="ppaction://media"/>
            <a:extLst>
              <a:ext uri="{FF2B5EF4-FFF2-40B4-BE49-F238E27FC236}">
                <a16:creationId xmlns:a16="http://schemas.microsoft.com/office/drawing/2014/main" id="{2DD03D81-B8D4-45BC-A296-C0DFCE187F67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908712" y="3162300"/>
            <a:ext cx="3245945" cy="6552000"/>
          </a:xfrm>
          <a:prstGeom prst="round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66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68"/>
    </mc:Choice>
    <mc:Fallback xmlns="">
      <p:transition advTm="4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3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51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797" objId="7"/>
        <p14:stopEvt time="28030" objId="7"/>
        <p14:playEvt time="28904" objId="8"/>
        <p14:stopEvt time="41952" objId="8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62865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68F9CBD-FEA2-486B-992D-10CE8E3268B7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80" name="Group 9">
              <a:extLst>
                <a:ext uri="{FF2B5EF4-FFF2-40B4-BE49-F238E27FC236}">
                  <a16:creationId xmlns:a16="http://schemas.microsoft.com/office/drawing/2014/main" id="{839ED81D-BE64-4EA9-924F-223DB107ED80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7F00877D-F57D-4A41-87A8-FFF86F0F04E1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83" name="TextBox 11">
                <a:extLst>
                  <a:ext uri="{FF2B5EF4-FFF2-40B4-BE49-F238E27FC236}">
                    <a16:creationId xmlns:a16="http://schemas.microsoft.com/office/drawing/2014/main" id="{7A43A531-DBFB-4B4C-BF66-B4569FE0AC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81" name="TextBox 22">
              <a:extLst>
                <a:ext uri="{FF2B5EF4-FFF2-40B4-BE49-F238E27FC236}">
                  <a16:creationId xmlns:a16="http://schemas.microsoft.com/office/drawing/2014/main" id="{86E843F6-7B61-4305-A1EA-0E667FB0980E}"/>
                </a:ext>
              </a:extLst>
            </p:cNvPr>
            <p:cNvSpPr txBox="1"/>
            <p:nvPr/>
          </p:nvSpPr>
          <p:spPr>
            <a:xfrm>
              <a:off x="8518309" y="4589889"/>
              <a:ext cx="766010" cy="608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03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8C76E7B-C3BC-4054-9BAA-FD1CB93E10C9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個人經歷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3C5C144-5F35-46C3-862B-293B4E76F9A8}"/>
              </a:ext>
            </a:extLst>
          </p:cNvPr>
          <p:cNvSpPr txBox="1"/>
          <p:nvPr/>
        </p:nvSpPr>
        <p:spPr>
          <a:xfrm>
            <a:off x="1265462" y="24421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幹部經歷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9CD1552-505B-4255-A188-C3402DFF7D2A}"/>
              </a:ext>
            </a:extLst>
          </p:cNvPr>
          <p:cNvSpPr txBox="1"/>
          <p:nvPr/>
        </p:nvSpPr>
        <p:spPr>
          <a:xfrm>
            <a:off x="1265462" y="423898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工作經歷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416EB03-56B4-4F02-A366-EADA89EA59B6}"/>
              </a:ext>
            </a:extLst>
          </p:cNvPr>
          <p:cNvSpPr txBox="1"/>
          <p:nvPr/>
        </p:nvSpPr>
        <p:spPr>
          <a:xfrm>
            <a:off x="1268690" y="603581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作品經歷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5C6A799-D24F-467A-9456-274A5B556B14}"/>
              </a:ext>
            </a:extLst>
          </p:cNvPr>
          <p:cNvGrpSpPr/>
          <p:nvPr/>
        </p:nvGrpSpPr>
        <p:grpSpPr>
          <a:xfrm>
            <a:off x="5414960" y="800100"/>
            <a:ext cx="10948712" cy="2340000"/>
            <a:chOff x="5414960" y="800100"/>
            <a:chExt cx="10948712" cy="2340000"/>
          </a:xfrm>
        </p:grpSpPr>
        <p:pic>
          <p:nvPicPr>
            <p:cNvPr id="6" name="圖片 5" descr="一張含有 螢幕擷取畫面, 圖形, 設計 的圖片&#10;&#10;自動產生的描述">
              <a:extLst>
                <a:ext uri="{FF2B5EF4-FFF2-40B4-BE49-F238E27FC236}">
                  <a16:creationId xmlns:a16="http://schemas.microsoft.com/office/drawing/2014/main" id="{59DEFA41-5FFA-440B-B5AD-9338D030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960" y="800100"/>
              <a:ext cx="2340000" cy="2340000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96697F8-EF86-4EF8-8947-4BAC0026AB3B}"/>
                </a:ext>
              </a:extLst>
            </p:cNvPr>
            <p:cNvSpPr txBox="1"/>
            <p:nvPr/>
          </p:nvSpPr>
          <p:spPr>
            <a:xfrm>
              <a:off x="8382000" y="800100"/>
              <a:ext cx="3877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購物網站平台開發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FD15924-B8BE-4C4B-86CA-039B5FE5483B}"/>
                </a:ext>
              </a:extLst>
            </p:cNvPr>
            <p:cNvSpPr txBox="1"/>
            <p:nvPr/>
          </p:nvSpPr>
          <p:spPr>
            <a:xfrm>
              <a:off x="8382000" y="1856482"/>
              <a:ext cx="798167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與同儕共同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開發手機購物網站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，負責後端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良好的團隊溝通與合作效率使開發過程順利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2A7757DD-A3B7-419B-B9E4-3616D5BA2668}"/>
              </a:ext>
            </a:extLst>
          </p:cNvPr>
          <p:cNvGrpSpPr/>
          <p:nvPr/>
        </p:nvGrpSpPr>
        <p:grpSpPr>
          <a:xfrm>
            <a:off x="5058957" y="4413730"/>
            <a:ext cx="12024335" cy="4539770"/>
            <a:chOff x="5058957" y="4413730"/>
            <a:chExt cx="12024335" cy="4539770"/>
          </a:xfrm>
        </p:grpSpPr>
        <p:pic>
          <p:nvPicPr>
            <p:cNvPr id="9" name="圖片 8" descr="一張含有 文字, 螢幕擷取畫面, 數字, 字型 的圖片&#10;&#10;自動產生的描述">
              <a:extLst>
                <a:ext uri="{FF2B5EF4-FFF2-40B4-BE49-F238E27FC236}">
                  <a16:creationId xmlns:a16="http://schemas.microsoft.com/office/drawing/2014/main" id="{4D44E189-6F81-424F-BA59-EB3A585BD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5200" y="4413730"/>
              <a:ext cx="5958092" cy="4539770"/>
            </a:xfrm>
            <a:prstGeom prst="rect">
              <a:avLst/>
            </a:prstGeom>
          </p:spPr>
        </p:pic>
        <p:pic>
          <p:nvPicPr>
            <p:cNvPr id="12" name="圖片 11" descr="一張含有 文字, 螢幕擷取畫面, 軟體, 網頁 的圖片&#10;&#10;自動產生的描述">
              <a:extLst>
                <a:ext uri="{FF2B5EF4-FFF2-40B4-BE49-F238E27FC236}">
                  <a16:creationId xmlns:a16="http://schemas.microsoft.com/office/drawing/2014/main" id="{0235AED1-F4B8-4E20-A005-F78DB0B9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8957" y="4413730"/>
              <a:ext cx="5837643" cy="4539770"/>
            </a:xfrm>
            <a:prstGeom prst="rect">
              <a:avLst/>
            </a:prstGeom>
          </p:spPr>
        </p:pic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B40070BD-7299-42A8-8E62-553046984764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17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4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96"/>
    </mc:Choice>
    <mc:Fallback xmlns="">
      <p:transition advTm="17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267800">
            <a:off x="-3727278" y="7325331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F222907-CE99-4FF3-BCA1-0ABAB8C879A4}"/>
              </a:ext>
            </a:extLst>
          </p:cNvPr>
          <p:cNvGrpSpPr/>
          <p:nvPr/>
        </p:nvGrpSpPr>
        <p:grpSpPr>
          <a:xfrm>
            <a:off x="2895600" y="1480342"/>
            <a:ext cx="1066800" cy="1066800"/>
            <a:chOff x="8272750" y="4305300"/>
            <a:chExt cx="1066800" cy="1066800"/>
          </a:xfrm>
        </p:grpSpPr>
        <p:grpSp>
          <p:nvGrpSpPr>
            <p:cNvPr id="13" name="Group 9">
              <a:extLst>
                <a:ext uri="{FF2B5EF4-FFF2-40B4-BE49-F238E27FC236}">
                  <a16:creationId xmlns:a16="http://schemas.microsoft.com/office/drawing/2014/main" id="{AE250FE2-E2F3-4039-AA70-16989673DD61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080519C-A9AD-4077-BF46-7B2FB5E7502E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9F95E852-4C46-4C56-9B48-40DB90A097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B336441C-405C-4EC0-9718-270B7DBB272B}"/>
                </a:ext>
              </a:extLst>
            </p:cNvPr>
            <p:cNvSpPr txBox="1"/>
            <p:nvPr/>
          </p:nvSpPr>
          <p:spPr>
            <a:xfrm>
              <a:off x="8518309" y="4686071"/>
              <a:ext cx="575681" cy="4851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44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04</a:t>
              </a:r>
              <a:endParaRPr lang="en-US" sz="36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04D804-ADC5-4562-9042-35B5D664B223}"/>
              </a:ext>
            </a:extLst>
          </p:cNvPr>
          <p:cNvSpPr txBox="1"/>
          <p:nvPr/>
        </p:nvSpPr>
        <p:spPr>
          <a:xfrm>
            <a:off x="4953000" y="154928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未來期許</a:t>
            </a:r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E9E3285C-60F6-45B3-B437-F641CFD203BA}"/>
              </a:ext>
            </a:extLst>
          </p:cNvPr>
          <p:cNvGrpSpPr/>
          <p:nvPr/>
        </p:nvGrpSpPr>
        <p:grpSpPr>
          <a:xfrm rot="1230274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47D712D6-8427-4B78-9959-7FA24E387BA0}"/>
                </a:ext>
              </a:extLst>
            </p:cNvPr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3D322C5E-3D85-4787-87D6-84AE41E7EE09}"/>
                </a:ext>
              </a:extLst>
            </p:cNvPr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965BCD0-715E-45D6-A1B9-BDD7C600EA53}"/>
              </a:ext>
            </a:extLst>
          </p:cNvPr>
          <p:cNvSpPr txBox="1"/>
          <p:nvPr/>
        </p:nvSpPr>
        <p:spPr>
          <a:xfrm>
            <a:off x="11887201" y="31623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職涯規劃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28B33E-B259-431B-9BC8-433EF8E4FE4A}"/>
              </a:ext>
            </a:extLst>
          </p:cNvPr>
          <p:cNvSpPr txBox="1"/>
          <p:nvPr/>
        </p:nvSpPr>
        <p:spPr>
          <a:xfrm>
            <a:off x="11887201" y="49591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個人成長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D875A9-A3CA-4F9C-BA59-583E8C855115}"/>
              </a:ext>
            </a:extLst>
          </p:cNvPr>
          <p:cNvSpPr txBox="1"/>
          <p:nvPr/>
        </p:nvSpPr>
        <p:spPr>
          <a:xfrm>
            <a:off x="11890429" y="67559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我的貢獻</a:t>
            </a:r>
          </a:p>
        </p:txBody>
      </p:sp>
      <p:pic>
        <p:nvPicPr>
          <p:cNvPr id="6" name="圖片 5" descr="一張含有 標誌, 符號, 美工圖案, 圖形 的圖片&#10;&#10;自動產生的描述">
            <a:extLst>
              <a:ext uri="{FF2B5EF4-FFF2-40B4-BE49-F238E27FC236}">
                <a16:creationId xmlns:a16="http://schemas.microsoft.com/office/drawing/2014/main" id="{D5552556-8378-409A-AB37-26AA147D0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00" y="6569907"/>
            <a:ext cx="1080000" cy="1080000"/>
          </a:xfrm>
          <a:prstGeom prst="rect">
            <a:avLst/>
          </a:prstGeom>
        </p:spPr>
      </p:pic>
      <p:pic>
        <p:nvPicPr>
          <p:cNvPr id="9" name="圖片 8" descr="一張含有 卡通, 美工圖案, 服裝, 圖解 的圖片&#10;&#10;自動產生的描述">
            <a:extLst>
              <a:ext uri="{FF2B5EF4-FFF2-40B4-BE49-F238E27FC236}">
                <a16:creationId xmlns:a16="http://schemas.microsoft.com/office/drawing/2014/main" id="{A9897D46-366D-44D1-82EB-F7E94A473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00" y="4814101"/>
            <a:ext cx="1080000" cy="1080000"/>
          </a:xfrm>
          <a:prstGeom prst="rect">
            <a:avLst/>
          </a:prstGeom>
        </p:spPr>
      </p:pic>
      <p:pic>
        <p:nvPicPr>
          <p:cNvPr id="11" name="圖片 10" descr="一張含有 文字, 字型, 符號, 圖形 的圖片&#10;&#10;自動產生的描述">
            <a:extLst>
              <a:ext uri="{FF2B5EF4-FFF2-40B4-BE49-F238E27FC236}">
                <a16:creationId xmlns:a16="http://schemas.microsoft.com/office/drawing/2014/main" id="{EA6BCB29-B040-474B-9942-ED9E65AF1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00" y="3058294"/>
            <a:ext cx="1080000" cy="108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E59501-EE9F-422E-8F50-F6AADA7DEFE8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18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34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801">
        <p159:morph option="byObject"/>
      </p:transition>
    </mc:Choice>
    <mc:Fallback xmlns="">
      <p:transition spd="slow" advTm="680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27051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68F9CBD-FEA2-486B-992D-10CE8E3268B7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80" name="Group 9">
              <a:extLst>
                <a:ext uri="{FF2B5EF4-FFF2-40B4-BE49-F238E27FC236}">
                  <a16:creationId xmlns:a16="http://schemas.microsoft.com/office/drawing/2014/main" id="{839ED81D-BE64-4EA9-924F-223DB107ED80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7F00877D-F57D-4A41-87A8-FFF86F0F04E1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83" name="TextBox 11">
                <a:extLst>
                  <a:ext uri="{FF2B5EF4-FFF2-40B4-BE49-F238E27FC236}">
                    <a16:creationId xmlns:a16="http://schemas.microsoft.com/office/drawing/2014/main" id="{7A43A531-DBFB-4B4C-BF66-B4569FE0AC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81" name="TextBox 22">
              <a:extLst>
                <a:ext uri="{FF2B5EF4-FFF2-40B4-BE49-F238E27FC236}">
                  <a16:creationId xmlns:a16="http://schemas.microsoft.com/office/drawing/2014/main" id="{86E843F6-7B61-4305-A1EA-0E667FB0980E}"/>
                </a:ext>
              </a:extLst>
            </p:cNvPr>
            <p:cNvSpPr txBox="1"/>
            <p:nvPr/>
          </p:nvSpPr>
          <p:spPr>
            <a:xfrm>
              <a:off x="8518309" y="4589889"/>
              <a:ext cx="766010" cy="608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04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8C76E7B-C3BC-4054-9BAA-FD1CB93E10C9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未來期許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4134B26-D900-4011-93E4-994585CF06A8}"/>
              </a:ext>
            </a:extLst>
          </p:cNvPr>
          <p:cNvSpPr txBox="1"/>
          <p:nvPr/>
        </p:nvSpPr>
        <p:spPr>
          <a:xfrm>
            <a:off x="1265462" y="24765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職涯規劃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EB8F61E-122F-45A9-961A-C979501245BC}"/>
              </a:ext>
            </a:extLst>
          </p:cNvPr>
          <p:cNvSpPr txBox="1"/>
          <p:nvPr/>
        </p:nvSpPr>
        <p:spPr>
          <a:xfrm>
            <a:off x="1265462" y="42733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個人成長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AAC999E-BB0B-4D23-9A8A-F7D8CEC1B796}"/>
              </a:ext>
            </a:extLst>
          </p:cNvPr>
          <p:cNvSpPr txBox="1"/>
          <p:nvPr/>
        </p:nvSpPr>
        <p:spPr>
          <a:xfrm>
            <a:off x="1268690" y="60701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我的貢獻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9191377-62DA-4F8D-91BD-A940BADB4C85}"/>
              </a:ext>
            </a:extLst>
          </p:cNvPr>
          <p:cNvGrpSpPr/>
          <p:nvPr/>
        </p:nvGrpSpPr>
        <p:grpSpPr>
          <a:xfrm>
            <a:off x="4258283" y="3669742"/>
            <a:ext cx="13654117" cy="3754639"/>
            <a:chOff x="4258283" y="3669742"/>
            <a:chExt cx="13654117" cy="3754639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F0A9FD08-D7C6-4968-B1E2-658ED3363ECB}"/>
                </a:ext>
              </a:extLst>
            </p:cNvPr>
            <p:cNvGrpSpPr/>
            <p:nvPr/>
          </p:nvGrpSpPr>
          <p:grpSpPr>
            <a:xfrm>
              <a:off x="4258283" y="3669742"/>
              <a:ext cx="5339400" cy="2622951"/>
              <a:chOff x="6324600" y="4412706"/>
              <a:chExt cx="5339400" cy="2622951"/>
            </a:xfrm>
          </p:grpSpPr>
          <p:pic>
            <p:nvPicPr>
              <p:cNvPr id="7" name="圖片 6" descr="一張含有 圖形, 美工圖案, 圓形, 平面設計 的圖片&#10;&#10;自動產生的描述">
                <a:extLst>
                  <a:ext uri="{FF2B5EF4-FFF2-40B4-BE49-F238E27FC236}">
                    <a16:creationId xmlns:a16="http://schemas.microsoft.com/office/drawing/2014/main" id="{1D50ACDB-499C-4834-8070-2D6B286E7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0" y="4515657"/>
                <a:ext cx="2520000" cy="2520000"/>
              </a:xfrm>
              <a:prstGeom prst="rect">
                <a:avLst/>
              </a:prstGeom>
            </p:spPr>
          </p:pic>
          <p:pic>
            <p:nvPicPr>
              <p:cNvPr id="10" name="圖片 9" descr="一張含有 圓形, 圖形, 美工圖案, 螢幕擷取畫面 的圖片&#10;&#10;自動產生的描述">
                <a:extLst>
                  <a:ext uri="{FF2B5EF4-FFF2-40B4-BE49-F238E27FC236}">
                    <a16:creationId xmlns:a16="http://schemas.microsoft.com/office/drawing/2014/main" id="{5892E082-CB9E-4B9D-8FD4-F93A8E3B9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4600" y="4412706"/>
                <a:ext cx="2520000" cy="2520000"/>
              </a:xfrm>
              <a:prstGeom prst="rect">
                <a:avLst/>
              </a:prstGeom>
            </p:spPr>
          </p:pic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334A6F29-558E-4C0B-AB88-1D1CB00F399F}"/>
                </a:ext>
              </a:extLst>
            </p:cNvPr>
            <p:cNvGrpSpPr/>
            <p:nvPr/>
          </p:nvGrpSpPr>
          <p:grpSpPr>
            <a:xfrm>
              <a:off x="12801600" y="3721217"/>
              <a:ext cx="5110800" cy="2520000"/>
              <a:chOff x="5261414" y="5884065"/>
              <a:chExt cx="5110800" cy="2520000"/>
            </a:xfrm>
          </p:grpSpPr>
          <p:pic>
            <p:nvPicPr>
              <p:cNvPr id="14" name="圖片 13" descr="一張含有 美工圖案, 圖形, 卡通 的圖片&#10;&#10;自動產生的描述">
                <a:extLst>
                  <a:ext uri="{FF2B5EF4-FFF2-40B4-BE49-F238E27FC236}">
                    <a16:creationId xmlns:a16="http://schemas.microsoft.com/office/drawing/2014/main" id="{773E33B9-E470-4F2F-9052-502D25BC2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1414" y="5884065"/>
                <a:ext cx="2520000" cy="2520000"/>
              </a:xfrm>
              <a:prstGeom prst="rect">
                <a:avLst/>
              </a:prstGeom>
            </p:spPr>
          </p:pic>
          <p:pic>
            <p:nvPicPr>
              <p:cNvPr id="16" name="圖片 15" descr="一張含有 美工圖案, 圖形, 動畫卡通, 平面設計 的圖片&#10;&#10;自動產生的描述">
                <a:extLst>
                  <a:ext uri="{FF2B5EF4-FFF2-40B4-BE49-F238E27FC236}">
                    <a16:creationId xmlns:a16="http://schemas.microsoft.com/office/drawing/2014/main" id="{31F17093-20EB-444F-B512-39A23EBC1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2214" y="5884065"/>
                <a:ext cx="2520000" cy="2520000"/>
              </a:xfrm>
              <a:prstGeom prst="rect">
                <a:avLst/>
              </a:prstGeom>
            </p:spPr>
          </p:pic>
        </p:grp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8080FD1B-87E1-462F-B39C-25A58E42E62B}"/>
                </a:ext>
              </a:extLst>
            </p:cNvPr>
            <p:cNvSpPr txBox="1"/>
            <p:nvPr/>
          </p:nvSpPr>
          <p:spPr>
            <a:xfrm>
              <a:off x="5277208" y="6778049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投入時間與精力</a:t>
              </a:r>
              <a:endParaRPr lang="en-US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80DDFDD0-7EF6-4361-AE5E-15948C609FF9}"/>
                </a:ext>
              </a:extLst>
            </p:cNvPr>
            <p:cNvSpPr txBox="1"/>
            <p:nvPr/>
          </p:nvSpPr>
          <p:spPr>
            <a:xfrm>
              <a:off x="12991743" y="6778050"/>
              <a:ext cx="4801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培養實務能力及領導力</a:t>
              </a:r>
              <a:endParaRPr lang="en-US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E8CC7940-995C-45DF-9765-8605C35C223D}"/>
                </a:ext>
              </a:extLst>
            </p:cNvPr>
            <p:cNvSpPr/>
            <p:nvPr/>
          </p:nvSpPr>
          <p:spPr>
            <a:xfrm>
              <a:off x="10363200" y="5372100"/>
              <a:ext cx="1828800" cy="698064"/>
            </a:xfrm>
            <a:prstGeom prst="rightArrow">
              <a:avLst/>
            </a:prstGeom>
            <a:solidFill>
              <a:srgbClr val="DCB0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TextBox 22">
            <a:extLst>
              <a:ext uri="{FF2B5EF4-FFF2-40B4-BE49-F238E27FC236}">
                <a16:creationId xmlns:a16="http://schemas.microsoft.com/office/drawing/2014/main" id="{FA62BAE5-48E4-4041-8B9D-F7384195EC38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19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073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7001">
        <p159:morph option="byObject"/>
      </p:transition>
    </mc:Choice>
    <mc:Fallback xmlns="">
      <p:transition spd="slow" advTm="17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95953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610064" y="4576600"/>
            <a:ext cx="1875824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35"/>
              </a:lnSpc>
            </a:pPr>
            <a:r>
              <a:rPr lang="zh-TW" altLang="en-US" sz="6525" dirty="0">
                <a:solidFill>
                  <a:srgbClr val="000000"/>
                </a:solidFill>
                <a:latin typeface="Martel Heavy"/>
                <a:ea typeface="芫荽" pitchFamily="2" charset="-120"/>
              </a:rPr>
              <a:t>目錄</a:t>
            </a:r>
            <a:endParaRPr lang="en-US" sz="6525" dirty="0">
              <a:solidFill>
                <a:srgbClr val="000000"/>
              </a:solidFill>
              <a:latin typeface="Martel Heavy"/>
              <a:ea typeface="芫荽" pitchFamily="2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98A9785-3C42-477E-A045-30FB0B55848D}"/>
              </a:ext>
            </a:extLst>
          </p:cNvPr>
          <p:cNvGrpSpPr/>
          <p:nvPr/>
        </p:nvGrpSpPr>
        <p:grpSpPr>
          <a:xfrm>
            <a:off x="9144000" y="2019300"/>
            <a:ext cx="1066800" cy="1066800"/>
            <a:chOff x="8272750" y="4305300"/>
            <a:chExt cx="1066800" cy="1066800"/>
          </a:xfrm>
        </p:grpSpPr>
        <p:grpSp>
          <p:nvGrpSpPr>
            <p:cNvPr id="9" name="Group 9"/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dirty="0">
                  <a:ea typeface="芫荽" pitchFamily="2" charset="-120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8518309" y="4686071"/>
              <a:ext cx="575681" cy="4851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44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01</a:t>
              </a:r>
              <a:endParaRPr lang="en-US" sz="36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81E77E0-37EE-4AF5-B156-1E74379FBE11}"/>
              </a:ext>
            </a:extLst>
          </p:cNvPr>
          <p:cNvSpPr txBox="1"/>
          <p:nvPr/>
        </p:nvSpPr>
        <p:spPr>
          <a:xfrm>
            <a:off x="11201400" y="208824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基本介紹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11462DE-CF8C-404F-AE8A-7BC5190F9E89}"/>
              </a:ext>
            </a:extLst>
          </p:cNvPr>
          <p:cNvGrpSpPr/>
          <p:nvPr/>
        </p:nvGrpSpPr>
        <p:grpSpPr>
          <a:xfrm>
            <a:off x="9144000" y="3768624"/>
            <a:ext cx="4704278" cy="1066800"/>
            <a:chOff x="9144000" y="3768624"/>
            <a:chExt cx="4704278" cy="1066800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DB767B66-C709-4FFB-A343-B385BB9B2FB4}"/>
                </a:ext>
              </a:extLst>
            </p:cNvPr>
            <p:cNvGrpSpPr/>
            <p:nvPr/>
          </p:nvGrpSpPr>
          <p:grpSpPr>
            <a:xfrm>
              <a:off x="9144000" y="3768624"/>
              <a:ext cx="1066800" cy="1066800"/>
              <a:chOff x="8272750" y="4305300"/>
              <a:chExt cx="1066800" cy="1066800"/>
            </a:xfrm>
          </p:grpSpPr>
          <p:grpSp>
            <p:nvGrpSpPr>
              <p:cNvPr id="27" name="Group 9">
                <a:extLst>
                  <a:ext uri="{FF2B5EF4-FFF2-40B4-BE49-F238E27FC236}">
                    <a16:creationId xmlns:a16="http://schemas.microsoft.com/office/drawing/2014/main" id="{7A1B88AC-ED3D-407E-89BB-6EA288AD6F53}"/>
                  </a:ext>
                </a:extLst>
              </p:cNvPr>
              <p:cNvGrpSpPr/>
              <p:nvPr/>
            </p:nvGrpSpPr>
            <p:grpSpPr>
              <a:xfrm>
                <a:off x="8272750" y="4305300"/>
                <a:ext cx="1066800" cy="1066800"/>
                <a:chOff x="0" y="0"/>
                <a:chExt cx="767517" cy="783725"/>
              </a:xfrm>
            </p:grpSpPr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FF3389C4-1385-48F7-8873-C9E78C2309C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517" cy="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17" h="783725">
                      <a:moveTo>
                        <a:pt x="0" y="0"/>
                      </a:moveTo>
                      <a:lnTo>
                        <a:pt x="767517" y="0"/>
                      </a:lnTo>
                      <a:lnTo>
                        <a:pt x="767517" y="783725"/>
                      </a:lnTo>
                      <a:lnTo>
                        <a:pt x="0" y="783725"/>
                      </a:lnTo>
                      <a:close/>
                    </a:path>
                  </a:pathLst>
                </a:custGeom>
                <a:solidFill>
                  <a:srgbClr val="DCB07B"/>
                </a:solidFill>
              </p:spPr>
            </p:sp>
            <p:sp>
              <p:nvSpPr>
                <p:cNvPr id="30" name="TextBox 11">
                  <a:extLst>
                    <a:ext uri="{FF2B5EF4-FFF2-40B4-BE49-F238E27FC236}">
                      <a16:creationId xmlns:a16="http://schemas.microsoft.com/office/drawing/2014/main" id="{43EFA404-4053-4AA7-A364-02C7A4F65E48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767517" cy="821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940"/>
                    </a:lnSpc>
                  </a:pPr>
                  <a:endParaRPr>
                    <a:ea typeface="芫荽" pitchFamily="2" charset="-120"/>
                  </a:endParaRPr>
                </a:p>
              </p:txBody>
            </p:sp>
          </p:grpSp>
          <p:sp>
            <p:nvSpPr>
              <p:cNvPr id="28" name="TextBox 22">
                <a:extLst>
                  <a:ext uri="{FF2B5EF4-FFF2-40B4-BE49-F238E27FC236}">
                    <a16:creationId xmlns:a16="http://schemas.microsoft.com/office/drawing/2014/main" id="{8C55CEDA-2BAF-43F8-A379-868585991401}"/>
                  </a:ext>
                </a:extLst>
              </p:cNvPr>
              <p:cNvSpPr txBox="1"/>
              <p:nvPr/>
            </p:nvSpPr>
            <p:spPr>
              <a:xfrm>
                <a:off x="8518309" y="4686071"/>
                <a:ext cx="575681" cy="48519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528"/>
                  </a:lnSpc>
                </a:pPr>
                <a:r>
                  <a:rPr lang="en-US" sz="4400" dirty="0">
                    <a:solidFill>
                      <a:srgbClr val="A66735"/>
                    </a:solidFill>
                    <a:latin typeface="Assistant Semi-Bold"/>
                    <a:ea typeface="芫荽" pitchFamily="2" charset="-120"/>
                  </a:rPr>
                  <a:t>02</a:t>
                </a:r>
                <a:endParaRPr lang="en-US" sz="3600" dirty="0">
                  <a:solidFill>
                    <a:srgbClr val="000000"/>
                  </a:solidFill>
                  <a:latin typeface="Assistant Semi-Bold"/>
                  <a:ea typeface="芫荽" pitchFamily="2" charset="-120"/>
                </a:endParaRPr>
              </a:p>
            </p:txBody>
          </p:sp>
        </p:grp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E01022BF-9A71-41E1-8324-C799C983801C}"/>
                </a:ext>
              </a:extLst>
            </p:cNvPr>
            <p:cNvSpPr txBox="1"/>
            <p:nvPr/>
          </p:nvSpPr>
          <p:spPr>
            <a:xfrm>
              <a:off x="11201400" y="3820282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latin typeface="芫荽" pitchFamily="2" charset="-120"/>
                  <a:ea typeface="芫荽" pitchFamily="2" charset="-120"/>
                  <a:cs typeface="芫荽" pitchFamily="2" charset="-120"/>
                </a:rPr>
                <a:t>具備技能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46C6BA1F-9935-440E-B12B-B63DC38900AF}"/>
              </a:ext>
            </a:extLst>
          </p:cNvPr>
          <p:cNvGrpSpPr/>
          <p:nvPr/>
        </p:nvGrpSpPr>
        <p:grpSpPr>
          <a:xfrm>
            <a:off x="9144000" y="5484762"/>
            <a:ext cx="4704278" cy="1066800"/>
            <a:chOff x="9144000" y="5484762"/>
            <a:chExt cx="4704278" cy="1066800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26DBFFB-562B-49FA-BCD6-0FDAB4C65785}"/>
                </a:ext>
              </a:extLst>
            </p:cNvPr>
            <p:cNvGrpSpPr/>
            <p:nvPr/>
          </p:nvGrpSpPr>
          <p:grpSpPr>
            <a:xfrm>
              <a:off x="9144000" y="5484762"/>
              <a:ext cx="1066800" cy="1066800"/>
              <a:chOff x="8272750" y="4305300"/>
              <a:chExt cx="1066800" cy="1066800"/>
            </a:xfrm>
          </p:grpSpPr>
          <p:grpSp>
            <p:nvGrpSpPr>
              <p:cNvPr id="32" name="Group 9">
                <a:extLst>
                  <a:ext uri="{FF2B5EF4-FFF2-40B4-BE49-F238E27FC236}">
                    <a16:creationId xmlns:a16="http://schemas.microsoft.com/office/drawing/2014/main" id="{AF9C7AA4-D255-4B72-B8AD-610B93764A57}"/>
                  </a:ext>
                </a:extLst>
              </p:cNvPr>
              <p:cNvGrpSpPr/>
              <p:nvPr/>
            </p:nvGrpSpPr>
            <p:grpSpPr>
              <a:xfrm>
                <a:off x="8272750" y="4305300"/>
                <a:ext cx="1066800" cy="1066800"/>
                <a:chOff x="0" y="0"/>
                <a:chExt cx="767517" cy="783725"/>
              </a:xfrm>
            </p:grpSpPr>
            <p:sp>
              <p:nvSpPr>
                <p:cNvPr id="34" name="Freeform 10">
                  <a:extLst>
                    <a:ext uri="{FF2B5EF4-FFF2-40B4-BE49-F238E27FC236}">
                      <a16:creationId xmlns:a16="http://schemas.microsoft.com/office/drawing/2014/main" id="{F1CECC81-5585-48C9-B749-79B6401FFB8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517" cy="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17" h="783725">
                      <a:moveTo>
                        <a:pt x="0" y="0"/>
                      </a:moveTo>
                      <a:lnTo>
                        <a:pt x="767517" y="0"/>
                      </a:lnTo>
                      <a:lnTo>
                        <a:pt x="767517" y="783725"/>
                      </a:lnTo>
                      <a:lnTo>
                        <a:pt x="0" y="783725"/>
                      </a:lnTo>
                      <a:close/>
                    </a:path>
                  </a:pathLst>
                </a:custGeom>
                <a:solidFill>
                  <a:srgbClr val="DCB07B"/>
                </a:solidFill>
              </p:spPr>
            </p:sp>
            <p:sp>
              <p:nvSpPr>
                <p:cNvPr id="35" name="TextBox 11">
                  <a:extLst>
                    <a:ext uri="{FF2B5EF4-FFF2-40B4-BE49-F238E27FC236}">
                      <a16:creationId xmlns:a16="http://schemas.microsoft.com/office/drawing/2014/main" id="{1B0D6294-D47C-49B6-817D-3ED9252843F9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767517" cy="821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940"/>
                    </a:lnSpc>
                  </a:pPr>
                  <a:endParaRPr>
                    <a:ea typeface="芫荽" pitchFamily="2" charset="-120"/>
                  </a:endParaRPr>
                </a:p>
              </p:txBody>
            </p:sp>
          </p:grpSp>
          <p:sp>
            <p:nvSpPr>
              <p:cNvPr id="33" name="TextBox 22">
                <a:extLst>
                  <a:ext uri="{FF2B5EF4-FFF2-40B4-BE49-F238E27FC236}">
                    <a16:creationId xmlns:a16="http://schemas.microsoft.com/office/drawing/2014/main" id="{C88F614E-CE4D-4CB9-948D-0823A0A8E480}"/>
                  </a:ext>
                </a:extLst>
              </p:cNvPr>
              <p:cNvSpPr txBox="1"/>
              <p:nvPr/>
            </p:nvSpPr>
            <p:spPr>
              <a:xfrm>
                <a:off x="8518309" y="4686071"/>
                <a:ext cx="575681" cy="48519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528"/>
                  </a:lnSpc>
                </a:pPr>
                <a:r>
                  <a:rPr lang="en-US" sz="4400" dirty="0">
                    <a:solidFill>
                      <a:srgbClr val="A66735"/>
                    </a:solidFill>
                    <a:latin typeface="Assistant Semi-Bold"/>
                    <a:ea typeface="芫荽" pitchFamily="2" charset="-120"/>
                  </a:rPr>
                  <a:t>03</a:t>
                </a:r>
                <a:endParaRPr lang="en-US" sz="3600" dirty="0">
                  <a:solidFill>
                    <a:srgbClr val="000000"/>
                  </a:solidFill>
                  <a:latin typeface="Assistant Semi-Bold"/>
                  <a:ea typeface="芫荽" pitchFamily="2" charset="-120"/>
                </a:endParaRPr>
              </a:p>
            </p:txBody>
          </p:sp>
        </p:grp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47819FD-C04B-46FD-8781-2D93A14D2A2C}"/>
                </a:ext>
              </a:extLst>
            </p:cNvPr>
            <p:cNvSpPr txBox="1"/>
            <p:nvPr/>
          </p:nvSpPr>
          <p:spPr>
            <a:xfrm>
              <a:off x="11201400" y="5545064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latin typeface="芫荽" pitchFamily="2" charset="-120"/>
                  <a:ea typeface="芫荽" pitchFamily="2" charset="-120"/>
                  <a:cs typeface="芫荽" pitchFamily="2" charset="-120"/>
                </a:rPr>
                <a:t>個人經歷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A96433C-E536-4551-AE6F-905D98A532BC}"/>
              </a:ext>
            </a:extLst>
          </p:cNvPr>
          <p:cNvGrpSpPr/>
          <p:nvPr/>
        </p:nvGrpSpPr>
        <p:grpSpPr>
          <a:xfrm>
            <a:off x="9144000" y="7200900"/>
            <a:ext cx="4704278" cy="1066800"/>
            <a:chOff x="9144000" y="7200900"/>
            <a:chExt cx="4704278" cy="1066800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164BD676-4C7C-4342-92E9-FDB4EE56A3C4}"/>
                </a:ext>
              </a:extLst>
            </p:cNvPr>
            <p:cNvGrpSpPr/>
            <p:nvPr/>
          </p:nvGrpSpPr>
          <p:grpSpPr>
            <a:xfrm>
              <a:off x="9144000" y="7200900"/>
              <a:ext cx="1066800" cy="1066800"/>
              <a:chOff x="8272750" y="4305300"/>
              <a:chExt cx="1066800" cy="1066800"/>
            </a:xfrm>
          </p:grpSpPr>
          <p:grpSp>
            <p:nvGrpSpPr>
              <p:cNvPr id="37" name="Group 9">
                <a:extLst>
                  <a:ext uri="{FF2B5EF4-FFF2-40B4-BE49-F238E27FC236}">
                    <a16:creationId xmlns:a16="http://schemas.microsoft.com/office/drawing/2014/main" id="{6232A1AC-FD87-4D94-BA4A-29E10654B3B7}"/>
                  </a:ext>
                </a:extLst>
              </p:cNvPr>
              <p:cNvGrpSpPr/>
              <p:nvPr/>
            </p:nvGrpSpPr>
            <p:grpSpPr>
              <a:xfrm>
                <a:off x="8272750" y="4305300"/>
                <a:ext cx="1066800" cy="1066800"/>
                <a:chOff x="0" y="0"/>
                <a:chExt cx="767517" cy="783725"/>
              </a:xfrm>
            </p:grpSpPr>
            <p:sp>
              <p:nvSpPr>
                <p:cNvPr id="39" name="Freeform 10">
                  <a:extLst>
                    <a:ext uri="{FF2B5EF4-FFF2-40B4-BE49-F238E27FC236}">
                      <a16:creationId xmlns:a16="http://schemas.microsoft.com/office/drawing/2014/main" id="{FC9E1E61-C6E5-481E-8584-18FE2AA0B5B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517" cy="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17" h="783725">
                      <a:moveTo>
                        <a:pt x="0" y="0"/>
                      </a:moveTo>
                      <a:lnTo>
                        <a:pt x="767517" y="0"/>
                      </a:lnTo>
                      <a:lnTo>
                        <a:pt x="767517" y="783725"/>
                      </a:lnTo>
                      <a:lnTo>
                        <a:pt x="0" y="783725"/>
                      </a:lnTo>
                      <a:close/>
                    </a:path>
                  </a:pathLst>
                </a:custGeom>
                <a:solidFill>
                  <a:srgbClr val="DCB07B"/>
                </a:solidFill>
              </p:spPr>
            </p:sp>
            <p:sp>
              <p:nvSpPr>
                <p:cNvPr id="40" name="TextBox 11">
                  <a:extLst>
                    <a:ext uri="{FF2B5EF4-FFF2-40B4-BE49-F238E27FC236}">
                      <a16:creationId xmlns:a16="http://schemas.microsoft.com/office/drawing/2014/main" id="{98C7CA59-CC14-448D-AFD7-2B284B2B24AA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767517" cy="821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940"/>
                    </a:lnSpc>
                  </a:pPr>
                  <a:endParaRPr>
                    <a:ea typeface="芫荽" pitchFamily="2" charset="-120"/>
                  </a:endParaRPr>
                </a:p>
              </p:txBody>
            </p:sp>
          </p:grpSp>
          <p:sp>
            <p:nvSpPr>
              <p:cNvPr id="38" name="TextBox 22">
                <a:extLst>
                  <a:ext uri="{FF2B5EF4-FFF2-40B4-BE49-F238E27FC236}">
                    <a16:creationId xmlns:a16="http://schemas.microsoft.com/office/drawing/2014/main" id="{2E9E327D-CC32-47B3-8703-59D112BE122F}"/>
                  </a:ext>
                </a:extLst>
              </p:cNvPr>
              <p:cNvSpPr txBox="1"/>
              <p:nvPr/>
            </p:nvSpPr>
            <p:spPr>
              <a:xfrm>
                <a:off x="8518309" y="4686071"/>
                <a:ext cx="575681" cy="48519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528"/>
                  </a:lnSpc>
                </a:pPr>
                <a:r>
                  <a:rPr lang="en-US" sz="4400" dirty="0">
                    <a:solidFill>
                      <a:srgbClr val="A66735"/>
                    </a:solidFill>
                    <a:latin typeface="Assistant Semi-Bold"/>
                    <a:ea typeface="芫荽" pitchFamily="2" charset="-120"/>
                  </a:rPr>
                  <a:t>04</a:t>
                </a:r>
                <a:endParaRPr lang="en-US" sz="3600" dirty="0">
                  <a:solidFill>
                    <a:srgbClr val="000000"/>
                  </a:solidFill>
                  <a:latin typeface="Assistant Semi-Bold"/>
                  <a:ea typeface="芫荽" pitchFamily="2" charset="-120"/>
                </a:endParaRPr>
              </a:p>
            </p:txBody>
          </p:sp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A811C9E4-F3C5-4844-AE11-7BCD8FF48185}"/>
                </a:ext>
              </a:extLst>
            </p:cNvPr>
            <p:cNvSpPr txBox="1"/>
            <p:nvPr/>
          </p:nvSpPr>
          <p:spPr>
            <a:xfrm>
              <a:off x="11201400" y="7269845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latin typeface="芫荽" pitchFamily="2" charset="-120"/>
                  <a:ea typeface="芫荽" pitchFamily="2" charset="-120"/>
                  <a:cs typeface="芫荽" pitchFamily="2" charset="-120"/>
                </a:rPr>
                <a:t>未來期許</a:t>
              </a:r>
            </a:p>
          </p:txBody>
        </p:sp>
      </p:grpSp>
      <p:sp>
        <p:nvSpPr>
          <p:cNvPr id="41" name="TextBox 22">
            <a:extLst>
              <a:ext uri="{FF2B5EF4-FFF2-40B4-BE49-F238E27FC236}">
                <a16:creationId xmlns:a16="http://schemas.microsoft.com/office/drawing/2014/main" id="{C6A0EC9D-AF3F-4E76-9FAF-3564473DA566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02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656">
        <p159:morph option="byObject"/>
      </p:transition>
    </mc:Choice>
    <mc:Fallback xmlns="">
      <p:transition spd="slow" advTm="8656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45339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4134B26-D900-4011-93E4-994585CF06A8}"/>
              </a:ext>
            </a:extLst>
          </p:cNvPr>
          <p:cNvSpPr txBox="1"/>
          <p:nvPr/>
        </p:nvSpPr>
        <p:spPr>
          <a:xfrm>
            <a:off x="1265462" y="24765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職涯規劃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EB8F61E-122F-45A9-961A-C979501245BC}"/>
              </a:ext>
            </a:extLst>
          </p:cNvPr>
          <p:cNvSpPr txBox="1"/>
          <p:nvPr/>
        </p:nvSpPr>
        <p:spPr>
          <a:xfrm>
            <a:off x="1265462" y="42733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個人成長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AAC999E-BB0B-4D23-9A8A-F7D8CEC1B796}"/>
              </a:ext>
            </a:extLst>
          </p:cNvPr>
          <p:cNvSpPr txBox="1"/>
          <p:nvPr/>
        </p:nvSpPr>
        <p:spPr>
          <a:xfrm>
            <a:off x="1268690" y="60701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我的貢獻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CE3B565-3977-4572-B49C-07ADC3A36DC6}"/>
              </a:ext>
            </a:extLst>
          </p:cNvPr>
          <p:cNvGrpSpPr/>
          <p:nvPr/>
        </p:nvGrpSpPr>
        <p:grpSpPr>
          <a:xfrm>
            <a:off x="5521702" y="1592515"/>
            <a:ext cx="11775698" cy="2520000"/>
            <a:chOff x="6096000" y="1592515"/>
            <a:chExt cx="11775698" cy="2520000"/>
          </a:xfrm>
        </p:grpSpPr>
        <p:pic>
          <p:nvPicPr>
            <p:cNvPr id="13" name="圖片 12" descr="一張含有 卡通, 圓形, 螢幕擷取畫面, 設計 的圖片&#10;&#10;自動產生的描述">
              <a:extLst>
                <a:ext uri="{FF2B5EF4-FFF2-40B4-BE49-F238E27FC236}">
                  <a16:creationId xmlns:a16="http://schemas.microsoft.com/office/drawing/2014/main" id="{191E8DEA-98AC-420F-B84B-9934B973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92515"/>
              <a:ext cx="2520000" cy="252000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4435E53-E0B8-4E2A-A727-919FEAC588A5}"/>
                </a:ext>
              </a:extLst>
            </p:cNvPr>
            <p:cNvSpPr txBox="1"/>
            <p:nvPr/>
          </p:nvSpPr>
          <p:spPr>
            <a:xfrm>
              <a:off x="8915400" y="2476500"/>
              <a:ext cx="89562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與不同背景的前輩共事，</a:t>
              </a:r>
              <a:r>
                <a:rPr lang="zh-TW" altLang="en-US" sz="36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提升多方思考能力</a:t>
              </a:r>
              <a:endParaRPr lang="en-US" altLang="zh-TW" sz="3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1B9389C6-6621-46E7-83B5-A0F27446941A}"/>
              </a:ext>
            </a:extLst>
          </p:cNvPr>
          <p:cNvGrpSpPr/>
          <p:nvPr/>
        </p:nvGrpSpPr>
        <p:grpSpPr>
          <a:xfrm>
            <a:off x="5520081" y="5518050"/>
            <a:ext cx="10853989" cy="2520000"/>
            <a:chOff x="6094379" y="5518050"/>
            <a:chExt cx="10853989" cy="2520000"/>
          </a:xfrm>
        </p:grpSpPr>
        <p:pic>
          <p:nvPicPr>
            <p:cNvPr id="9" name="圖片 8" descr="一張含有 圖形, 圓形, 美工圖案, 符號 的圖片&#10;&#10;自動產生的描述">
              <a:extLst>
                <a:ext uri="{FF2B5EF4-FFF2-40B4-BE49-F238E27FC236}">
                  <a16:creationId xmlns:a16="http://schemas.microsoft.com/office/drawing/2014/main" id="{DB0FA510-CAEE-4A5C-A11C-AB17A428E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379" y="5518050"/>
              <a:ext cx="2520000" cy="2520000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CDD2C4C-88BD-4198-8875-BD36F81CE369}"/>
                </a:ext>
              </a:extLst>
            </p:cNvPr>
            <p:cNvSpPr txBox="1"/>
            <p:nvPr/>
          </p:nvSpPr>
          <p:spPr>
            <a:xfrm>
              <a:off x="8915400" y="6841004"/>
              <a:ext cx="8032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多參與專案累積經驗，</a:t>
              </a:r>
              <a:r>
                <a:rPr lang="zh-TW" altLang="en-US" sz="36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提升思維創新力</a:t>
              </a:r>
              <a:endParaRPr lang="en-US" altLang="zh-TW" sz="3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92E19D8-4109-4093-ACEF-666F391C16BB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24" name="Group 9">
              <a:extLst>
                <a:ext uri="{FF2B5EF4-FFF2-40B4-BE49-F238E27FC236}">
                  <a16:creationId xmlns:a16="http://schemas.microsoft.com/office/drawing/2014/main" id="{E79C3D6A-1F28-4789-824E-783CEBDB3F3C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02BB0E5E-3243-4EE7-942C-A76CA826C8CA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27" name="TextBox 11">
                <a:extLst>
                  <a:ext uri="{FF2B5EF4-FFF2-40B4-BE49-F238E27FC236}">
                    <a16:creationId xmlns:a16="http://schemas.microsoft.com/office/drawing/2014/main" id="{E8DAF795-F413-41FC-8B46-DEF62CC7E6C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887848C3-0617-446A-993D-7DF58F8C19BA}"/>
                </a:ext>
              </a:extLst>
            </p:cNvPr>
            <p:cNvSpPr txBox="1"/>
            <p:nvPr/>
          </p:nvSpPr>
          <p:spPr>
            <a:xfrm>
              <a:off x="8518309" y="4589889"/>
              <a:ext cx="766010" cy="608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04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5BF1361-19DB-4073-8DF8-7E08CF216487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未來期許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8D4CC6E5-3C0F-4089-9AE9-E72A66539D01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20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863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8657">
        <p159:morph option="byObject"/>
      </p:transition>
    </mc:Choice>
    <mc:Fallback xmlns="">
      <p:transition spd="slow" advTm="186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62865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4134B26-D900-4011-93E4-994585CF06A8}"/>
              </a:ext>
            </a:extLst>
          </p:cNvPr>
          <p:cNvSpPr txBox="1"/>
          <p:nvPr/>
        </p:nvSpPr>
        <p:spPr>
          <a:xfrm>
            <a:off x="1265462" y="24765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職涯規劃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EB8F61E-122F-45A9-961A-C979501245BC}"/>
              </a:ext>
            </a:extLst>
          </p:cNvPr>
          <p:cNvSpPr txBox="1"/>
          <p:nvPr/>
        </p:nvSpPr>
        <p:spPr>
          <a:xfrm>
            <a:off x="1265462" y="42733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個人成長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AAC999E-BB0B-4D23-9A8A-F7D8CEC1B796}"/>
              </a:ext>
            </a:extLst>
          </p:cNvPr>
          <p:cNvSpPr txBox="1"/>
          <p:nvPr/>
        </p:nvSpPr>
        <p:spPr>
          <a:xfrm>
            <a:off x="1268690" y="60701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我的貢獻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E223EBD-BD37-4AB9-A5F0-99023E1DCC64}"/>
              </a:ext>
            </a:extLst>
          </p:cNvPr>
          <p:cNvGrpSpPr/>
          <p:nvPr/>
        </p:nvGrpSpPr>
        <p:grpSpPr>
          <a:xfrm>
            <a:off x="6074924" y="5540123"/>
            <a:ext cx="10640379" cy="2520000"/>
            <a:chOff x="6074924" y="5540123"/>
            <a:chExt cx="10640379" cy="2520000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CDD2C4C-88BD-4198-8875-BD36F81CE369}"/>
                </a:ext>
              </a:extLst>
            </p:cNvPr>
            <p:cNvSpPr txBox="1"/>
            <p:nvPr/>
          </p:nvSpPr>
          <p:spPr>
            <a:xfrm>
              <a:off x="9144000" y="6644522"/>
              <a:ext cx="75713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提升專業素質，改進及</a:t>
              </a:r>
              <a:r>
                <a:rPr lang="zh-TW" altLang="en-US" sz="36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優化工作流程</a:t>
              </a:r>
              <a:endParaRPr lang="en-US" altLang="zh-TW" sz="3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pic>
          <p:nvPicPr>
            <p:cNvPr id="6" name="圖片 5" descr="一張含有 圖形, 符號, 美工圖案, 平面設計 的圖片&#10;&#10;自動產生的描述">
              <a:extLst>
                <a:ext uri="{FF2B5EF4-FFF2-40B4-BE49-F238E27FC236}">
                  <a16:creationId xmlns:a16="http://schemas.microsoft.com/office/drawing/2014/main" id="{5FD1AC69-92FC-4151-8B00-B2FA5F4DF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924" y="5540123"/>
              <a:ext cx="2520000" cy="2520000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30F01A16-E1EA-4DE9-A4C1-E2C85103AC42}"/>
              </a:ext>
            </a:extLst>
          </p:cNvPr>
          <p:cNvGrpSpPr/>
          <p:nvPr/>
        </p:nvGrpSpPr>
        <p:grpSpPr>
          <a:xfrm>
            <a:off x="5874153" y="1570442"/>
            <a:ext cx="9418056" cy="2520000"/>
            <a:chOff x="5874153" y="1570442"/>
            <a:chExt cx="9418056" cy="2520000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4435E53-E0B8-4E2A-A727-919FEAC588A5}"/>
                </a:ext>
              </a:extLst>
            </p:cNvPr>
            <p:cNvSpPr txBox="1"/>
            <p:nvPr/>
          </p:nvSpPr>
          <p:spPr>
            <a:xfrm>
              <a:off x="9105900" y="2476500"/>
              <a:ext cx="61863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透過積極與團隊合作</a:t>
              </a:r>
              <a:endParaRPr lang="en-US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為公司提供</a:t>
              </a:r>
              <a:r>
                <a:rPr lang="zh-TW" altLang="en-US" sz="36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高質量的工作成果</a:t>
              </a:r>
              <a:endParaRPr lang="en-US" altLang="zh-TW" sz="36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pic>
          <p:nvPicPr>
            <p:cNvPr id="8" name="圖片 7" descr="一張含有 美工圖案, 圖形, 圓形, 符號 的圖片&#10;&#10;自動產生的描述">
              <a:extLst>
                <a:ext uri="{FF2B5EF4-FFF2-40B4-BE49-F238E27FC236}">
                  <a16:creationId xmlns:a16="http://schemas.microsoft.com/office/drawing/2014/main" id="{6AA9B69E-53B4-4EFA-9169-4EBE044E4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153" y="1570442"/>
              <a:ext cx="2520000" cy="2520000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49B1EBA-79D8-4BD8-B941-BFE405CE85A9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24" name="Group 9">
              <a:extLst>
                <a:ext uri="{FF2B5EF4-FFF2-40B4-BE49-F238E27FC236}">
                  <a16:creationId xmlns:a16="http://schemas.microsoft.com/office/drawing/2014/main" id="{5E8848A4-57BF-4E61-835C-92A030BCE85E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86C674B-6239-4329-A0BB-AAEA26E2A023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27" name="TextBox 11">
                <a:extLst>
                  <a:ext uri="{FF2B5EF4-FFF2-40B4-BE49-F238E27FC236}">
                    <a16:creationId xmlns:a16="http://schemas.microsoft.com/office/drawing/2014/main" id="{794A60D3-896F-49E0-B1CA-58D3551A212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1826DE07-7BB9-406B-9928-02D6FB2FBDB9}"/>
                </a:ext>
              </a:extLst>
            </p:cNvPr>
            <p:cNvSpPr txBox="1"/>
            <p:nvPr/>
          </p:nvSpPr>
          <p:spPr>
            <a:xfrm>
              <a:off x="8518309" y="4589889"/>
              <a:ext cx="766010" cy="608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04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581E458-ED47-418F-B552-C41D2C3B2537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未來期許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E6E200A5-229D-4137-BFE6-6FF03D1DFAC1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21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18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4350">
        <p159:morph option="byObject"/>
      </p:transition>
    </mc:Choice>
    <mc:Fallback xmlns="">
      <p:transition spd="slow" advTm="24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3209">
            <a:off x="-2003455" y="6597304"/>
            <a:ext cx="21881704" cy="10065584"/>
          </a:xfrm>
          <a:custGeom>
            <a:avLst/>
            <a:gdLst/>
            <a:ahLst/>
            <a:cxnLst/>
            <a:rect l="l" t="t" r="r" b="b"/>
            <a:pathLst>
              <a:path w="21881704" h="1006558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25200" y="1747011"/>
            <a:ext cx="6613876" cy="5651858"/>
          </a:xfrm>
          <a:custGeom>
            <a:avLst/>
            <a:gdLst/>
            <a:ahLst/>
            <a:cxnLst/>
            <a:rect l="l" t="t" r="r" b="b"/>
            <a:pathLst>
              <a:path w="8664791" h="7404458">
                <a:moveTo>
                  <a:pt x="0" y="0"/>
                </a:moveTo>
                <a:lnTo>
                  <a:pt x="8664791" y="0"/>
                </a:lnTo>
                <a:lnTo>
                  <a:pt x="8664791" y="7404458"/>
                </a:lnTo>
                <a:lnTo>
                  <a:pt x="0" y="7404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A2D41A-7747-4773-AA3B-263DF3B9D91D}"/>
              </a:ext>
            </a:extLst>
          </p:cNvPr>
          <p:cNvSpPr txBox="1"/>
          <p:nvPr/>
        </p:nvSpPr>
        <p:spPr>
          <a:xfrm>
            <a:off x="1265462" y="72861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總結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D6CA31D-8B15-44A2-8B15-D474966D0045}"/>
              </a:ext>
            </a:extLst>
          </p:cNvPr>
          <p:cNvSpPr txBox="1"/>
          <p:nvPr/>
        </p:nvSpPr>
        <p:spPr>
          <a:xfrm>
            <a:off x="1066800" y="2857500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再次感謝觀看我的簡報，</a:t>
            </a:r>
            <a:endParaRPr lang="en-US" altLang="zh-TW" sz="3600" dirty="0">
              <a:solidFill>
                <a:schemeClr val="tx1">
                  <a:lumMod val="95000"/>
                  <a:lumOff val="5000"/>
                </a:schemeClr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r>
              <a:rPr lang="zh-TW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期待有機會加入貴公司，共同實現目標。</a:t>
            </a:r>
            <a:endParaRPr lang="en-US" altLang="zh-TW" sz="3600" dirty="0">
              <a:solidFill>
                <a:schemeClr val="tx1">
                  <a:lumMod val="95000"/>
                  <a:lumOff val="5000"/>
                </a:schemeClr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endParaRPr lang="en-US" altLang="zh-TW" sz="3600" dirty="0">
              <a:solidFill>
                <a:schemeClr val="tx1">
                  <a:lumMod val="95000"/>
                  <a:lumOff val="5000"/>
                </a:schemeClr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  <a:p>
            <a:r>
              <a:rPr lang="zh-TW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祝一切順利</a:t>
            </a:r>
            <a:endParaRPr lang="en-US" altLang="zh-TW" sz="3600" dirty="0">
              <a:solidFill>
                <a:schemeClr val="tx1">
                  <a:lumMod val="95000"/>
                  <a:lumOff val="5000"/>
                </a:schemeClr>
              </a:solidFill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6914">
        <p159:morph option="byObject"/>
      </p:transition>
    </mc:Choice>
    <mc:Fallback xmlns="">
      <p:transition spd="slow" advTm="169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690638">
            <a:off x="654494" y="-1142016"/>
            <a:ext cx="4419788" cy="12571033"/>
            <a:chOff x="0" y="0"/>
            <a:chExt cx="1164059" cy="3310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4059" cy="3310889"/>
            </a:xfrm>
            <a:custGeom>
              <a:avLst/>
              <a:gdLst/>
              <a:ahLst/>
              <a:cxnLst/>
              <a:rect l="l" t="t" r="r" b="b"/>
              <a:pathLst>
                <a:path w="1164059" h="3310889">
                  <a:moveTo>
                    <a:pt x="0" y="0"/>
                  </a:moveTo>
                  <a:lnTo>
                    <a:pt x="1164059" y="0"/>
                  </a:lnTo>
                  <a:lnTo>
                    <a:pt x="1164059" y="3310889"/>
                  </a:lnTo>
                  <a:lnTo>
                    <a:pt x="0" y="33108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64059" cy="3348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1510385"/>
            <a:ext cx="1028700" cy="3315980"/>
            <a:chOff x="0" y="0"/>
            <a:chExt cx="270933" cy="873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rot="3487">
            <a:off x="792493" y="8509773"/>
            <a:ext cx="8199172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9490515" y="2164333"/>
            <a:ext cx="7039769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670"/>
              </a:lnSpc>
            </a:pPr>
            <a:r>
              <a:rPr lang="en-US" sz="10478" dirty="0">
                <a:solidFill>
                  <a:srgbClr val="000000"/>
                </a:solidFill>
                <a:latin typeface="Martel Heavy"/>
              </a:rPr>
              <a:t>Thanks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05C926E-60A6-4BC4-9756-24803D113106}"/>
              </a:ext>
            </a:extLst>
          </p:cNvPr>
          <p:cNvGrpSpPr/>
          <p:nvPr/>
        </p:nvGrpSpPr>
        <p:grpSpPr>
          <a:xfrm>
            <a:off x="10668080" y="6237537"/>
            <a:ext cx="5787705" cy="3200400"/>
            <a:chOff x="13103784" y="5905500"/>
            <a:chExt cx="3428121" cy="3355380"/>
          </a:xfrm>
        </p:grpSpPr>
        <p:sp>
          <p:nvSpPr>
            <p:cNvPr id="11" name="TextBox 11"/>
            <p:cNvSpPr txBox="1"/>
            <p:nvPr/>
          </p:nvSpPr>
          <p:spPr>
            <a:xfrm>
              <a:off x="13716000" y="5905500"/>
              <a:ext cx="2814284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463"/>
                </a:lnSpc>
              </a:pPr>
              <a:r>
                <a:rPr lang="en-US" sz="3200" dirty="0">
                  <a:solidFill>
                    <a:srgbClr val="000000"/>
                  </a:solidFill>
                  <a:latin typeface="Assistant Semi-Bold"/>
                </a:rPr>
                <a:t>For more info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776380" y="7764490"/>
              <a:ext cx="753904" cy="897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63"/>
                </a:lnSpc>
              </a:pPr>
              <a:r>
                <a:rPr lang="en-US" sz="3200" dirty="0">
                  <a:solidFill>
                    <a:srgbClr val="000000"/>
                  </a:solidFill>
                  <a:latin typeface="Assistant Semi-Bold"/>
                </a:rPr>
                <a:t>Email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649692" y="7161720"/>
              <a:ext cx="1880592" cy="897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63"/>
                </a:lnSpc>
              </a:pPr>
              <a:r>
                <a:rPr lang="en-US" sz="3200" dirty="0">
                  <a:solidFill>
                    <a:srgbClr val="000000"/>
                  </a:solidFill>
                  <a:latin typeface="Assistant"/>
                </a:rPr>
                <a:t>0921-205-590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103784" y="8363198"/>
              <a:ext cx="3426500" cy="897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63"/>
                </a:lnSpc>
              </a:pPr>
              <a:r>
                <a:rPr lang="en-US" sz="3200" dirty="0">
                  <a:solidFill>
                    <a:srgbClr val="000000"/>
                  </a:solidFill>
                  <a:latin typeface="Assistant"/>
                </a:rPr>
                <a:t>ttes20030425@gmail.com</a:t>
              </a: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54F24312-929E-44B9-B6C4-DDF1033AAB47}"/>
                </a:ext>
              </a:extLst>
            </p:cNvPr>
            <p:cNvSpPr txBox="1"/>
            <p:nvPr/>
          </p:nvSpPr>
          <p:spPr>
            <a:xfrm>
              <a:off x="15621000" y="6562221"/>
              <a:ext cx="910905" cy="8976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463"/>
                </a:lnSpc>
              </a:pPr>
              <a:r>
                <a:rPr lang="en-US" sz="3200" dirty="0">
                  <a:solidFill>
                    <a:srgbClr val="000000"/>
                  </a:solidFill>
                  <a:latin typeface="Assistant Semi-Bold"/>
                </a:rPr>
                <a:t>Phone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325414" y="3866688"/>
            <a:ext cx="6831446" cy="4782012"/>
          </a:xfrm>
          <a:custGeom>
            <a:avLst/>
            <a:gdLst/>
            <a:ahLst/>
            <a:cxnLst/>
            <a:rect l="l" t="t" r="r" b="b"/>
            <a:pathLst>
              <a:path w="7593140" h="5315198">
                <a:moveTo>
                  <a:pt x="0" y="0"/>
                </a:moveTo>
                <a:lnTo>
                  <a:pt x="7593140" y="0"/>
                </a:lnTo>
                <a:lnTo>
                  <a:pt x="7593140" y="5315199"/>
                </a:lnTo>
                <a:lnTo>
                  <a:pt x="0" y="531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683">
        <p159:morph option="byObject"/>
      </p:transition>
    </mc:Choice>
    <mc:Fallback xmlns="">
      <p:transition spd="slow" advTm="468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267800">
            <a:off x="-3727278" y="7325331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F222907-CE99-4FF3-BCA1-0ABAB8C879A4}"/>
              </a:ext>
            </a:extLst>
          </p:cNvPr>
          <p:cNvGrpSpPr/>
          <p:nvPr/>
        </p:nvGrpSpPr>
        <p:grpSpPr>
          <a:xfrm>
            <a:off x="2895600" y="1480342"/>
            <a:ext cx="1066800" cy="1066800"/>
            <a:chOff x="8272750" y="4305300"/>
            <a:chExt cx="1066800" cy="1066800"/>
          </a:xfrm>
        </p:grpSpPr>
        <p:grpSp>
          <p:nvGrpSpPr>
            <p:cNvPr id="13" name="Group 9">
              <a:extLst>
                <a:ext uri="{FF2B5EF4-FFF2-40B4-BE49-F238E27FC236}">
                  <a16:creationId xmlns:a16="http://schemas.microsoft.com/office/drawing/2014/main" id="{AE250FE2-E2F3-4039-AA70-16989673DD61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080519C-A9AD-4077-BF46-7B2FB5E7502E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9F95E852-4C46-4C56-9B48-40DB90A097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B336441C-405C-4EC0-9718-270B7DBB272B}"/>
                </a:ext>
              </a:extLst>
            </p:cNvPr>
            <p:cNvSpPr txBox="1"/>
            <p:nvPr/>
          </p:nvSpPr>
          <p:spPr>
            <a:xfrm>
              <a:off x="8518309" y="4686071"/>
              <a:ext cx="575681" cy="4851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44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01</a:t>
              </a:r>
              <a:endParaRPr lang="en-US" sz="36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04D804-ADC5-4562-9042-35B5D664B223}"/>
              </a:ext>
            </a:extLst>
          </p:cNvPr>
          <p:cNvSpPr txBox="1"/>
          <p:nvPr/>
        </p:nvSpPr>
        <p:spPr>
          <a:xfrm>
            <a:off x="4953000" y="154928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基本介紹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6E2046-4B45-4691-9E6B-7F1C7F516D0E}"/>
              </a:ext>
            </a:extLst>
          </p:cNvPr>
          <p:cNvSpPr txBox="1"/>
          <p:nvPr/>
        </p:nvSpPr>
        <p:spPr>
          <a:xfrm>
            <a:off x="11887201" y="203900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背景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14CBBB-77FA-40BC-B9CC-056E3C37EC05}"/>
              </a:ext>
            </a:extLst>
          </p:cNvPr>
          <p:cNvSpPr txBox="1"/>
          <p:nvPr/>
        </p:nvSpPr>
        <p:spPr>
          <a:xfrm>
            <a:off x="11887201" y="383583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人格特質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E496542-A6F1-40FA-B7FB-DADABD453E5A}"/>
              </a:ext>
            </a:extLst>
          </p:cNvPr>
          <p:cNvSpPr txBox="1"/>
          <p:nvPr/>
        </p:nvSpPr>
        <p:spPr>
          <a:xfrm>
            <a:off x="11890429" y="563266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興趣愛好</a:t>
            </a:r>
          </a:p>
        </p:txBody>
      </p:sp>
      <p:pic>
        <p:nvPicPr>
          <p:cNvPr id="25" name="圖片 24" descr="一張含有 美工圖案, 卡通, 動畫卡通, 表情符號 的圖片&#10;&#10;自動產生的描述">
            <a:extLst>
              <a:ext uri="{FF2B5EF4-FFF2-40B4-BE49-F238E27FC236}">
                <a16:creationId xmlns:a16="http://schemas.microsoft.com/office/drawing/2014/main" id="{70AC5B0D-BA2D-412B-900B-6249644D7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41" y="5490364"/>
            <a:ext cx="1080000" cy="1080000"/>
          </a:xfrm>
          <a:prstGeom prst="rect">
            <a:avLst/>
          </a:prstGeom>
        </p:spPr>
      </p:pic>
      <p:pic>
        <p:nvPicPr>
          <p:cNvPr id="27" name="圖片 26" descr="一張含有 螢幕擷取畫面, 符號, 圖形, 設計 的圖片&#10;&#10;自動產生的描述">
            <a:extLst>
              <a:ext uri="{FF2B5EF4-FFF2-40B4-BE49-F238E27FC236}">
                <a16:creationId xmlns:a16="http://schemas.microsoft.com/office/drawing/2014/main" id="{B1CC6DDE-5D06-4003-9F3F-A3883121DF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41" y="3615317"/>
            <a:ext cx="1080000" cy="1080000"/>
          </a:xfrm>
          <a:prstGeom prst="rect">
            <a:avLst/>
          </a:prstGeom>
        </p:spPr>
      </p:pic>
      <p:pic>
        <p:nvPicPr>
          <p:cNvPr id="29" name="圖片 28" descr="一張含有 螢幕擷取畫面, 文字, Rectangle, 圖形 的圖片&#10;&#10;自動產生的描述">
            <a:extLst>
              <a:ext uri="{FF2B5EF4-FFF2-40B4-BE49-F238E27FC236}">
                <a16:creationId xmlns:a16="http://schemas.microsoft.com/office/drawing/2014/main" id="{1B4ABABE-6D06-43B2-9A64-41EC3E77A0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41" y="1915363"/>
            <a:ext cx="1080000" cy="1080000"/>
          </a:xfrm>
          <a:prstGeom prst="rect">
            <a:avLst/>
          </a:prstGeom>
        </p:spPr>
      </p:pic>
      <p:grpSp>
        <p:nvGrpSpPr>
          <p:cNvPr id="30" name="Group 5">
            <a:extLst>
              <a:ext uri="{FF2B5EF4-FFF2-40B4-BE49-F238E27FC236}">
                <a16:creationId xmlns:a16="http://schemas.microsoft.com/office/drawing/2014/main" id="{BDC33B15-6686-4DFC-9E00-C814AD828CA2}"/>
              </a:ext>
            </a:extLst>
          </p:cNvPr>
          <p:cNvGrpSpPr/>
          <p:nvPr/>
        </p:nvGrpSpPr>
        <p:grpSpPr>
          <a:xfrm rot="1230274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84E3C015-8D21-4B12-9048-11D43DCEAEFF}"/>
                </a:ext>
              </a:extLst>
            </p:cNvPr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31F317EC-6229-41B5-9357-E49C679B93CE}"/>
                </a:ext>
              </a:extLst>
            </p:cNvPr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3E52C07E-352E-40FA-B6DE-56EF18A26C96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03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080">
        <p159:morph option="byObject"/>
      </p:transition>
    </mc:Choice>
    <mc:Fallback xmlns="">
      <p:transition spd="slow" advTm="908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98A9785-3C42-477E-A045-30FB0B55848D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9" name="Group 9"/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8518309" y="4589889"/>
              <a:ext cx="575681" cy="5919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01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81E77E0-37EE-4AF5-B156-1E74379FBE11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基本介紹</a:t>
            </a: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17040" y="2642695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089F385-A05D-48F4-88A3-33ECCB880688}"/>
              </a:ext>
            </a:extLst>
          </p:cNvPr>
          <p:cNvSpPr txBox="1"/>
          <p:nvPr/>
        </p:nvSpPr>
        <p:spPr>
          <a:xfrm>
            <a:off x="1264741" y="24765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背景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C15EA97-3C2E-4107-B1F2-70124C2DF162}"/>
              </a:ext>
            </a:extLst>
          </p:cNvPr>
          <p:cNvSpPr txBox="1"/>
          <p:nvPr/>
        </p:nvSpPr>
        <p:spPr>
          <a:xfrm>
            <a:off x="1264741" y="42733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人格特質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CBB10DA-59B0-4980-80E7-052318C56A89}"/>
              </a:ext>
            </a:extLst>
          </p:cNvPr>
          <p:cNvGrpSpPr/>
          <p:nvPr/>
        </p:nvGrpSpPr>
        <p:grpSpPr>
          <a:xfrm>
            <a:off x="6324600" y="2520041"/>
            <a:ext cx="9130159" cy="1693561"/>
            <a:chOff x="6324600" y="2520041"/>
            <a:chExt cx="9130159" cy="1693561"/>
          </a:xfrm>
        </p:grpSpPr>
        <p:pic>
          <p:nvPicPr>
            <p:cNvPr id="2050" name="Picture 2" descr="國立臺中科技大學資訊管理系- NTCUST-資訊管理系">
              <a:extLst>
                <a:ext uri="{FF2B5EF4-FFF2-40B4-BE49-F238E27FC236}">
                  <a16:creationId xmlns:a16="http://schemas.microsoft.com/office/drawing/2014/main" id="{2C5E3708-863B-4777-9BA3-07DCB54E8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2520041"/>
              <a:ext cx="2338727" cy="169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7457500F-BF17-4F5C-A4A8-2E14F752D3BC}"/>
                </a:ext>
              </a:extLst>
            </p:cNvPr>
            <p:cNvSpPr txBox="1"/>
            <p:nvPr/>
          </p:nvSpPr>
          <p:spPr>
            <a:xfrm>
              <a:off x="9106546" y="2766657"/>
              <a:ext cx="634821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芫荽" pitchFamily="2" charset="-120"/>
                  <a:ea typeface="芫荽" pitchFamily="2" charset="-120"/>
                  <a:cs typeface="芫荽" pitchFamily="2" charset="-120"/>
                </a:rPr>
                <a:t>國立臺中科技大學 資訊管理系</a:t>
              </a:r>
              <a:endParaRPr lang="en-US" altLang="zh-TW" sz="3600" dirty="0"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600" dirty="0">
                  <a:latin typeface="芫荽" pitchFamily="2" charset="-120"/>
                  <a:ea typeface="芫荽" pitchFamily="2" charset="-120"/>
                  <a:cs typeface="芫荽" pitchFamily="2" charset="-120"/>
                </a:rPr>
                <a:t>四技日間部 三年級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8F66E1B-6502-4EB4-83BB-2429DB82F3E0}"/>
              </a:ext>
            </a:extLst>
          </p:cNvPr>
          <p:cNvGrpSpPr/>
          <p:nvPr/>
        </p:nvGrpSpPr>
        <p:grpSpPr>
          <a:xfrm>
            <a:off x="6575776" y="5676900"/>
            <a:ext cx="8179055" cy="1836373"/>
            <a:chOff x="6575776" y="5676900"/>
            <a:chExt cx="8179055" cy="1836373"/>
          </a:xfrm>
        </p:grpSpPr>
        <p:pic>
          <p:nvPicPr>
            <p:cNvPr id="8" name="圖片 7" descr="一張含有 螢幕擷取畫面, 卡通, 圖形, 美工圖案 的圖片&#10;&#10;自動產生的描述">
              <a:extLst>
                <a:ext uri="{FF2B5EF4-FFF2-40B4-BE49-F238E27FC236}">
                  <a16:creationId xmlns:a16="http://schemas.microsoft.com/office/drawing/2014/main" id="{6D2B2030-192F-499B-A763-E27E3C56F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776" y="5676900"/>
              <a:ext cx="1836373" cy="1836373"/>
            </a:xfrm>
            <a:prstGeom prst="rect">
              <a:avLst/>
            </a:prstGeom>
          </p:spPr>
        </p:pic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7A1DCAC9-A3A3-446C-A44C-E7FBCEB1C24A}"/>
                </a:ext>
              </a:extLst>
            </p:cNvPr>
            <p:cNvSpPr txBox="1"/>
            <p:nvPr/>
          </p:nvSpPr>
          <p:spPr>
            <a:xfrm>
              <a:off x="9144000" y="5994921"/>
              <a:ext cx="56108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芫荽" pitchFamily="2" charset="-120"/>
                  <a:ea typeface="芫荽" pitchFamily="2" charset="-120"/>
                  <a:cs typeface="芫荽" pitchFamily="2" charset="-120"/>
                </a:rPr>
                <a:t>歷年在校平均成績：</a:t>
              </a:r>
              <a:r>
                <a:rPr lang="en-US" altLang="zh-TW" sz="3600" dirty="0">
                  <a:latin typeface="芫荽" pitchFamily="2" charset="-120"/>
                  <a:ea typeface="芫荽" pitchFamily="2" charset="-120"/>
                  <a:cs typeface="芫荽" pitchFamily="2" charset="-120"/>
                </a:rPr>
                <a:t>89.27</a:t>
              </a:r>
            </a:p>
            <a:p>
              <a:r>
                <a:rPr lang="zh-TW" altLang="en-US" sz="3600" dirty="0">
                  <a:latin typeface="芫荽" pitchFamily="2" charset="-120"/>
                  <a:ea typeface="芫荽" pitchFamily="2" charset="-120"/>
                  <a:cs typeface="芫荽" pitchFamily="2" charset="-120"/>
                </a:rPr>
                <a:t>名次：第一名</a:t>
              </a:r>
              <a:endParaRPr lang="en-US" altLang="zh-TW" sz="3600" dirty="0"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286160C-742E-4B39-91E4-AFFE877FD97D}"/>
              </a:ext>
            </a:extLst>
          </p:cNvPr>
          <p:cNvSpPr txBox="1"/>
          <p:nvPr/>
        </p:nvSpPr>
        <p:spPr>
          <a:xfrm>
            <a:off x="1267969" y="60701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興趣愛好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D7665-D8CE-4D29-97ED-AF28EA025C36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04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04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2192">
        <p159:morph option="byObject"/>
      </p:transition>
    </mc:Choice>
    <mc:Fallback xmlns="">
      <p:transition spd="slow" advTm="12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44577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089F385-A05D-48F4-88A3-33ECCB880688}"/>
              </a:ext>
            </a:extLst>
          </p:cNvPr>
          <p:cNvSpPr txBox="1"/>
          <p:nvPr/>
        </p:nvSpPr>
        <p:spPr>
          <a:xfrm>
            <a:off x="1257301" y="24765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背景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C15EA97-3C2E-4107-B1F2-70124C2DF162}"/>
              </a:ext>
            </a:extLst>
          </p:cNvPr>
          <p:cNvSpPr txBox="1"/>
          <p:nvPr/>
        </p:nvSpPr>
        <p:spPr>
          <a:xfrm>
            <a:off x="1257301" y="42733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人格特質</a:t>
            </a:r>
          </a:p>
        </p:txBody>
      </p:sp>
      <p:pic>
        <p:nvPicPr>
          <p:cNvPr id="14" name="圖片 13" descr="一張含有 文字, 字型, 圖形, 符號 的圖片&#10;&#10;自動產生的描述">
            <a:extLst>
              <a:ext uri="{FF2B5EF4-FFF2-40B4-BE49-F238E27FC236}">
                <a16:creationId xmlns:a16="http://schemas.microsoft.com/office/drawing/2014/main" id="{E462D018-48B0-4EC1-95CF-594EFDF72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4336782"/>
            <a:ext cx="2362200" cy="2362200"/>
          </a:xfrm>
          <a:prstGeom prst="rect">
            <a:avLst/>
          </a:prstGeom>
        </p:spPr>
      </p:pic>
      <p:pic>
        <p:nvPicPr>
          <p:cNvPr id="16" name="圖片 15" descr="一張含有 美工圖案, 圖形, 動畫卡通, 圖解 的圖片&#10;&#10;自動產生的描述">
            <a:extLst>
              <a:ext uri="{FF2B5EF4-FFF2-40B4-BE49-F238E27FC236}">
                <a16:creationId xmlns:a16="http://schemas.microsoft.com/office/drawing/2014/main" id="{1EEA7E11-239C-4D96-A57F-9688C006E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82" y="7163663"/>
            <a:ext cx="2247037" cy="2247037"/>
          </a:xfrm>
          <a:prstGeom prst="rect">
            <a:avLst/>
          </a:prstGeom>
        </p:spPr>
      </p:pic>
      <p:pic>
        <p:nvPicPr>
          <p:cNvPr id="18" name="圖片 17" descr="一張含有 圖形, 平面設計, 設計, 美工圖案 的圖片&#10;&#10;自動產生的描述">
            <a:extLst>
              <a:ext uri="{FF2B5EF4-FFF2-40B4-BE49-F238E27FC236}">
                <a16:creationId xmlns:a16="http://schemas.microsoft.com/office/drawing/2014/main" id="{D353A34B-7B9F-4761-97A5-83DDA1162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509900"/>
            <a:ext cx="2362200" cy="23622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6F219EE3-5E4B-4A72-85B5-9BE3689CC669}"/>
              </a:ext>
            </a:extLst>
          </p:cNvPr>
          <p:cNvSpPr txBox="1"/>
          <p:nvPr/>
        </p:nvSpPr>
        <p:spPr>
          <a:xfrm>
            <a:off x="1260529" y="60701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興趣愛好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AD143A7-7011-4CE4-810B-CE33F286F999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23" name="Group 9">
              <a:extLst>
                <a:ext uri="{FF2B5EF4-FFF2-40B4-BE49-F238E27FC236}">
                  <a16:creationId xmlns:a16="http://schemas.microsoft.com/office/drawing/2014/main" id="{DF318DD4-9984-4B3F-A8F3-D81FCC3678B4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F38F1037-76D2-40B0-9906-A41867594A00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27" name="TextBox 11">
                <a:extLst>
                  <a:ext uri="{FF2B5EF4-FFF2-40B4-BE49-F238E27FC236}">
                    <a16:creationId xmlns:a16="http://schemas.microsoft.com/office/drawing/2014/main" id="{2A9D46E4-5DF5-42AE-8868-45A68F84A87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0D7E0558-30F8-46CE-93D2-4E17ECD52E35}"/>
                </a:ext>
              </a:extLst>
            </p:cNvPr>
            <p:cNvSpPr txBox="1"/>
            <p:nvPr/>
          </p:nvSpPr>
          <p:spPr>
            <a:xfrm>
              <a:off x="8518309" y="4589889"/>
              <a:ext cx="575681" cy="5919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01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80E23A7-492F-4610-90B8-49D0048B2815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基本介紹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DFCBD2DD-326F-4C8C-B957-8D62C323D4AC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05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64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876">
        <p159:morph option="byObject"/>
      </p:transition>
    </mc:Choice>
    <mc:Fallback xmlns="">
      <p:transition spd="slow" advTm="387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44577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089F385-A05D-48F4-88A3-33ECCB880688}"/>
              </a:ext>
            </a:extLst>
          </p:cNvPr>
          <p:cNvSpPr txBox="1"/>
          <p:nvPr/>
        </p:nvSpPr>
        <p:spPr>
          <a:xfrm>
            <a:off x="1257301" y="24765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背景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C15EA97-3C2E-4107-B1F2-70124C2DF162}"/>
              </a:ext>
            </a:extLst>
          </p:cNvPr>
          <p:cNvSpPr txBox="1"/>
          <p:nvPr/>
        </p:nvSpPr>
        <p:spPr>
          <a:xfrm>
            <a:off x="1257301" y="42733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人格特質</a:t>
            </a:r>
          </a:p>
        </p:txBody>
      </p:sp>
      <p:pic>
        <p:nvPicPr>
          <p:cNvPr id="14" name="圖片 13" descr="一張含有 文字, 字型, 圖形, 符號 的圖片&#10;&#10;自動產生的描述">
            <a:extLst>
              <a:ext uri="{FF2B5EF4-FFF2-40B4-BE49-F238E27FC236}">
                <a16:creationId xmlns:a16="http://schemas.microsoft.com/office/drawing/2014/main" id="{E462D018-48B0-4EC1-95CF-594EFDF72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89" y="4241101"/>
            <a:ext cx="1804799" cy="1804799"/>
          </a:xfrm>
          <a:prstGeom prst="rect">
            <a:avLst/>
          </a:prstGeom>
        </p:spPr>
      </p:pic>
      <p:pic>
        <p:nvPicPr>
          <p:cNvPr id="16" name="圖片 15" descr="一張含有 美工圖案, 圖形, 動畫卡通, 圖解 的圖片&#10;&#10;自動產生的描述">
            <a:extLst>
              <a:ext uri="{FF2B5EF4-FFF2-40B4-BE49-F238E27FC236}">
                <a16:creationId xmlns:a16="http://schemas.microsoft.com/office/drawing/2014/main" id="{1EEA7E11-239C-4D96-A57F-9688C006E2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89" y="7453501"/>
            <a:ext cx="1804799" cy="1804799"/>
          </a:xfrm>
          <a:prstGeom prst="rect">
            <a:avLst/>
          </a:prstGeom>
        </p:spPr>
      </p:pic>
      <p:pic>
        <p:nvPicPr>
          <p:cNvPr id="18" name="圖片 17" descr="一張含有 圖形, 平面設計, 設計, 美工圖案 的圖片&#10;&#10;自動產生的描述">
            <a:extLst>
              <a:ext uri="{FF2B5EF4-FFF2-40B4-BE49-F238E27FC236}">
                <a16:creationId xmlns:a16="http://schemas.microsoft.com/office/drawing/2014/main" id="{D353A34B-7B9F-4761-97A5-83DDA1162C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88" y="1028700"/>
            <a:ext cx="1804800" cy="180480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4EF5150D-D23A-4C35-9AAA-1C3A0EAC8257}"/>
              </a:ext>
            </a:extLst>
          </p:cNvPr>
          <p:cNvGrpSpPr/>
          <p:nvPr/>
        </p:nvGrpSpPr>
        <p:grpSpPr>
          <a:xfrm>
            <a:off x="9509403" y="1028700"/>
            <a:ext cx="5109091" cy="1848819"/>
            <a:chOff x="9509403" y="1028700"/>
            <a:chExt cx="5109091" cy="1848819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54A837B-0299-40EC-9E98-B04F3FFAF8E8}"/>
                </a:ext>
              </a:extLst>
            </p:cNvPr>
            <p:cNvSpPr txBox="1"/>
            <p:nvPr/>
          </p:nvSpPr>
          <p:spPr>
            <a:xfrm>
              <a:off x="9510696" y="1028700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樂於助人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E4CEEEA-60A3-4C20-B007-D2E913E1D896}"/>
                </a:ext>
              </a:extLst>
            </p:cNvPr>
            <p:cNvSpPr txBox="1"/>
            <p:nvPr/>
          </p:nvSpPr>
          <p:spPr>
            <a:xfrm>
              <a:off x="9509403" y="1800301"/>
              <a:ext cx="510909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擔任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班級幹部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、辦事效率高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與同儕建立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良好人際關係</a:t>
              </a:r>
              <a:endParaRPr lang="en-US" altLang="zh-TW" sz="32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F26968B-673A-45D1-9D9B-3B6B4B7EF278}"/>
              </a:ext>
            </a:extLst>
          </p:cNvPr>
          <p:cNvGrpSpPr/>
          <p:nvPr/>
        </p:nvGrpSpPr>
        <p:grpSpPr>
          <a:xfrm>
            <a:off x="9509403" y="4116169"/>
            <a:ext cx="6340197" cy="1855113"/>
            <a:chOff x="9509403" y="4116169"/>
            <a:chExt cx="6340197" cy="1855113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DA61E13-81D8-416F-B3E9-77825CA0A0D2}"/>
                </a:ext>
              </a:extLst>
            </p:cNvPr>
            <p:cNvSpPr txBox="1"/>
            <p:nvPr/>
          </p:nvSpPr>
          <p:spPr>
            <a:xfrm>
              <a:off x="9510695" y="411616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學習好奇心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9FBC273-2778-4566-9546-E27F211C74E8}"/>
                </a:ext>
              </a:extLst>
            </p:cNvPr>
            <p:cNvSpPr txBox="1"/>
            <p:nvPr/>
          </p:nvSpPr>
          <p:spPr>
            <a:xfrm>
              <a:off x="9509403" y="4894064"/>
              <a:ext cx="634019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主動參與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國科會大專學生研究計畫</a:t>
              </a:r>
              <a:endParaRPr lang="en-US" altLang="zh-TW" sz="32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主動詢問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學長姐及同儕課業問題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A7C37A90-8376-4C6E-A9A3-3E9C4E2F7255}"/>
              </a:ext>
            </a:extLst>
          </p:cNvPr>
          <p:cNvGrpSpPr/>
          <p:nvPr/>
        </p:nvGrpSpPr>
        <p:grpSpPr>
          <a:xfrm>
            <a:off x="9509403" y="7240369"/>
            <a:ext cx="3877985" cy="1851961"/>
            <a:chOff x="9509403" y="7240369"/>
            <a:chExt cx="3877985" cy="1851961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3CE47ED-B67C-4CCE-9239-19D81F0FC30C}"/>
                </a:ext>
              </a:extLst>
            </p:cNvPr>
            <p:cNvSpPr txBox="1"/>
            <p:nvPr/>
          </p:nvSpPr>
          <p:spPr>
            <a:xfrm>
              <a:off x="9510695" y="7240369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足夠勤奮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086ABCB-5664-462D-A13C-FE017A91BAF8}"/>
                </a:ext>
              </a:extLst>
            </p:cNvPr>
            <p:cNvSpPr txBox="1"/>
            <p:nvPr/>
          </p:nvSpPr>
          <p:spPr>
            <a:xfrm>
              <a:off x="9509403" y="8015112"/>
              <a:ext cx="387798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安排讀書計畫的習慣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願意投入時間及精力</a:t>
              </a:r>
              <a:endParaRPr lang="en-US" altLang="zh-TW" sz="32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10F6C77-015C-4B25-A123-3C5D75071205}"/>
              </a:ext>
            </a:extLst>
          </p:cNvPr>
          <p:cNvSpPr txBox="1"/>
          <p:nvPr/>
        </p:nvSpPr>
        <p:spPr>
          <a:xfrm>
            <a:off x="1260529" y="60701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興趣愛好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0E804F6-AC8D-498D-A059-5C204FD92433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33" name="Group 9">
              <a:extLst>
                <a:ext uri="{FF2B5EF4-FFF2-40B4-BE49-F238E27FC236}">
                  <a16:creationId xmlns:a16="http://schemas.microsoft.com/office/drawing/2014/main" id="{DB64B2B3-56AE-4E44-B809-1308B3B36C10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730B2C8F-5B85-4B1E-8749-8274063B4C4B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B11024B8-AF41-4C7A-9EB0-B1AE820D88B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id="{7B34B865-B2CA-41A3-980F-889CF913FEB8}"/>
                </a:ext>
              </a:extLst>
            </p:cNvPr>
            <p:cNvSpPr txBox="1"/>
            <p:nvPr/>
          </p:nvSpPr>
          <p:spPr>
            <a:xfrm>
              <a:off x="8518309" y="4589889"/>
              <a:ext cx="575681" cy="5919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01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57C20C0-E812-49A6-9953-8B8F8EEA6A79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基本介紹</a:t>
            </a: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701E68EE-3672-47C6-8AE8-F546E9C88F26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06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840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2416">
        <p159:morph option="byObject"/>
      </p:transition>
    </mc:Choice>
    <mc:Fallback xmlns="">
      <p:transition spd="slow" advTm="624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92DF370B-AB3C-45E9-AA00-8B344D9FCC56}"/>
              </a:ext>
            </a:extLst>
          </p:cNvPr>
          <p:cNvGrpSpPr/>
          <p:nvPr/>
        </p:nvGrpSpPr>
        <p:grpSpPr>
          <a:xfrm>
            <a:off x="6041041" y="2131185"/>
            <a:ext cx="10646759" cy="2514600"/>
            <a:chOff x="6041041" y="2131185"/>
            <a:chExt cx="10646759" cy="2514600"/>
          </a:xfrm>
        </p:grpSpPr>
        <p:pic>
          <p:nvPicPr>
            <p:cNvPr id="75" name="圖片 74" descr="一張含有 文字, 螢幕擷取畫面, 場記板, 圖形 的圖片&#10;&#10;自動產生的描述">
              <a:extLst>
                <a:ext uri="{FF2B5EF4-FFF2-40B4-BE49-F238E27FC236}">
                  <a16:creationId xmlns:a16="http://schemas.microsoft.com/office/drawing/2014/main" id="{3203AC08-5A29-462D-8015-961A284DC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041" y="2131185"/>
              <a:ext cx="2514600" cy="2514600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E3F1407-6E3D-42AE-B0F0-48FF53B9306D}"/>
                </a:ext>
              </a:extLst>
            </p:cNvPr>
            <p:cNvSpPr txBox="1"/>
            <p:nvPr/>
          </p:nvSpPr>
          <p:spPr>
            <a:xfrm>
              <a:off x="8769937" y="2456481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影音剪輯愛好者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B7217035-AF6F-4130-B1B3-87092C29FADC}"/>
                </a:ext>
              </a:extLst>
            </p:cNvPr>
            <p:cNvSpPr txBox="1"/>
            <p:nvPr/>
          </p:nvSpPr>
          <p:spPr>
            <a:xfrm>
              <a:off x="8768644" y="3228082"/>
              <a:ext cx="79191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喜歡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拍攝影片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並透過</a:t>
              </a:r>
              <a:r>
                <a:rPr lang="en-US" altLang="zh-TW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YouTube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、</a:t>
              </a:r>
              <a:r>
                <a:rPr lang="en-US" altLang="zh-TW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Instagram</a:t>
              </a:r>
            </a:p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等社交平台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分享日常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，享受生活的美好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5C67340-6FCD-4C2A-BAB8-26DE67EB478C}"/>
              </a:ext>
            </a:extLst>
          </p:cNvPr>
          <p:cNvGrpSpPr/>
          <p:nvPr/>
        </p:nvGrpSpPr>
        <p:grpSpPr>
          <a:xfrm>
            <a:off x="6221990" y="6191198"/>
            <a:ext cx="10117957" cy="2152702"/>
            <a:chOff x="6221990" y="6191198"/>
            <a:chExt cx="10117957" cy="2152702"/>
          </a:xfrm>
        </p:grpSpPr>
        <p:pic>
          <p:nvPicPr>
            <p:cNvPr id="74" name="圖片 73" descr="一張含有 標誌, 圖形, 美工圖案, 平面設計 的圖片&#10;&#10;自動產生的描述">
              <a:extLst>
                <a:ext uri="{FF2B5EF4-FFF2-40B4-BE49-F238E27FC236}">
                  <a16:creationId xmlns:a16="http://schemas.microsoft.com/office/drawing/2014/main" id="{0EE6E83C-7B32-46B4-BE90-B1D656439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990" y="6191198"/>
              <a:ext cx="2152702" cy="2152702"/>
            </a:xfrm>
            <a:prstGeom prst="rect">
              <a:avLst/>
            </a:prstGeom>
          </p:spPr>
        </p:pic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903E2631-E39A-4DBB-9D9E-7A257C8CEE8E}"/>
                </a:ext>
              </a:extLst>
            </p:cNvPr>
            <p:cNvSpPr txBox="1"/>
            <p:nvPr/>
          </p:nvSpPr>
          <p:spPr>
            <a:xfrm>
              <a:off x="8769937" y="6418881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益智動腦迷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40ECE2D7-4C3B-4B94-B72A-279AA6961C51}"/>
                </a:ext>
              </a:extLst>
            </p:cNvPr>
            <p:cNvSpPr txBox="1"/>
            <p:nvPr/>
          </p:nvSpPr>
          <p:spPr>
            <a:xfrm>
              <a:off x="8768644" y="7190482"/>
              <a:ext cx="757130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喜歡觀看益智動腦節目，有時會跟著解題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不同的問題類型進而</a:t>
              </a:r>
              <a:r>
                <a:rPr lang="zh-TW" altLang="en-US" sz="3200" dirty="0">
                  <a:solidFill>
                    <a:srgbClr val="FF0000"/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激發求知慾</a:t>
              </a:r>
              <a:endParaRPr lang="en-US" altLang="zh-TW" sz="32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C2787540-5660-45E1-9ADF-6030CF3D4BA3}"/>
              </a:ext>
            </a:extLst>
          </p:cNvPr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1E55C956-A388-42AA-B5FC-ACD58832ACB6}"/>
                </a:ext>
              </a:extLst>
            </p:cNvPr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084B6AE7-9802-4E03-A6DC-B7C74FD32497}"/>
                </a:ext>
              </a:extLst>
            </p:cNvPr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27" name="橢圓 26">
            <a:extLst>
              <a:ext uri="{FF2B5EF4-FFF2-40B4-BE49-F238E27FC236}">
                <a16:creationId xmlns:a16="http://schemas.microsoft.com/office/drawing/2014/main" id="{37FCB671-EAC3-4538-AAF7-D9ADAF0417E5}"/>
              </a:ext>
            </a:extLst>
          </p:cNvPr>
          <p:cNvSpPr/>
          <p:nvPr/>
        </p:nvSpPr>
        <p:spPr>
          <a:xfrm>
            <a:off x="609600" y="6286500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FB9F99E-EF0C-4FEB-972B-A08598B810D9}"/>
              </a:ext>
            </a:extLst>
          </p:cNvPr>
          <p:cNvSpPr txBox="1"/>
          <p:nvPr/>
        </p:nvSpPr>
        <p:spPr>
          <a:xfrm>
            <a:off x="1257301" y="24765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背景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154319B-E9EB-4DDA-A39A-B10095063445}"/>
              </a:ext>
            </a:extLst>
          </p:cNvPr>
          <p:cNvSpPr txBox="1"/>
          <p:nvPr/>
        </p:nvSpPr>
        <p:spPr>
          <a:xfrm>
            <a:off x="1257301" y="42733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人格特質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5719FB3-D47C-4038-B973-0D3F85DB795D}"/>
              </a:ext>
            </a:extLst>
          </p:cNvPr>
          <p:cNvSpPr txBox="1"/>
          <p:nvPr/>
        </p:nvSpPr>
        <p:spPr>
          <a:xfrm>
            <a:off x="1260529" y="60701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興趣愛好</a:t>
            </a:r>
            <a:endParaRPr lang="en-US" altLang="zh-TW" sz="4000" dirty="0">
              <a:latin typeface="芫荽" pitchFamily="2" charset="-120"/>
              <a:ea typeface="芫荽" pitchFamily="2" charset="-120"/>
              <a:cs typeface="芫荽" pitchFamily="2" charset="-120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2089073-104E-4DAA-8D76-57935B52F19E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35" name="Group 9">
              <a:extLst>
                <a:ext uri="{FF2B5EF4-FFF2-40B4-BE49-F238E27FC236}">
                  <a16:creationId xmlns:a16="http://schemas.microsoft.com/office/drawing/2014/main" id="{3343C014-1F8F-4485-8CAB-8A0020A0FE02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F5C4CB23-64AA-42D7-B90F-1125C9A51CEB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38" name="TextBox 11">
                <a:extLst>
                  <a:ext uri="{FF2B5EF4-FFF2-40B4-BE49-F238E27FC236}">
                    <a16:creationId xmlns:a16="http://schemas.microsoft.com/office/drawing/2014/main" id="{27BE9EE8-BD36-4359-82B0-3AD90AAB60A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864A5E5C-4BBD-4C66-8343-6E8C3016C81C}"/>
                </a:ext>
              </a:extLst>
            </p:cNvPr>
            <p:cNvSpPr txBox="1"/>
            <p:nvPr/>
          </p:nvSpPr>
          <p:spPr>
            <a:xfrm>
              <a:off x="8518309" y="4589889"/>
              <a:ext cx="575681" cy="5919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01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4754BF3-1224-4990-8F52-B430258C1680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基本介紹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83E46677-B753-4AB2-B75C-BDFB4CA517AC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07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814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3908">
        <p159:morph option="byObject"/>
      </p:transition>
    </mc:Choice>
    <mc:Fallback xmlns="">
      <p:transition spd="slow" advTm="339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267800">
            <a:off x="-3727278" y="7325331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F222907-CE99-4FF3-BCA1-0ABAB8C879A4}"/>
              </a:ext>
            </a:extLst>
          </p:cNvPr>
          <p:cNvGrpSpPr/>
          <p:nvPr/>
        </p:nvGrpSpPr>
        <p:grpSpPr>
          <a:xfrm>
            <a:off x="2895600" y="1480342"/>
            <a:ext cx="1066800" cy="1066800"/>
            <a:chOff x="8272750" y="4305300"/>
            <a:chExt cx="1066800" cy="1066800"/>
          </a:xfrm>
        </p:grpSpPr>
        <p:grpSp>
          <p:nvGrpSpPr>
            <p:cNvPr id="13" name="Group 9">
              <a:extLst>
                <a:ext uri="{FF2B5EF4-FFF2-40B4-BE49-F238E27FC236}">
                  <a16:creationId xmlns:a16="http://schemas.microsoft.com/office/drawing/2014/main" id="{AE250FE2-E2F3-4039-AA70-16989673DD61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080519C-A9AD-4077-BF46-7B2FB5E7502E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9F95E852-4C46-4C56-9B48-40DB90A097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B336441C-405C-4EC0-9718-270B7DBB272B}"/>
                </a:ext>
              </a:extLst>
            </p:cNvPr>
            <p:cNvSpPr txBox="1"/>
            <p:nvPr/>
          </p:nvSpPr>
          <p:spPr>
            <a:xfrm>
              <a:off x="8518309" y="4686071"/>
              <a:ext cx="575681" cy="4851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44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02</a:t>
              </a:r>
              <a:endParaRPr lang="en-US" sz="36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04D804-ADC5-4562-9042-35B5D664B223}"/>
              </a:ext>
            </a:extLst>
          </p:cNvPr>
          <p:cNvSpPr txBox="1"/>
          <p:nvPr/>
        </p:nvSpPr>
        <p:spPr>
          <a:xfrm>
            <a:off x="4953000" y="154928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具備技能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6E2046-4B45-4691-9E6B-7F1C7F516D0E}"/>
              </a:ext>
            </a:extLst>
          </p:cNvPr>
          <p:cNvSpPr txBox="1"/>
          <p:nvPr/>
        </p:nvSpPr>
        <p:spPr>
          <a:xfrm>
            <a:off x="12012890" y="347778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文書技能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14CBBB-77FA-40BC-B9CC-056E3C37EC05}"/>
              </a:ext>
            </a:extLst>
          </p:cNvPr>
          <p:cNvSpPr txBox="1"/>
          <p:nvPr/>
        </p:nvSpPr>
        <p:spPr>
          <a:xfrm>
            <a:off x="12012890" y="526783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資訊技能</a:t>
            </a:r>
          </a:p>
        </p:txBody>
      </p:sp>
      <p:pic>
        <p:nvPicPr>
          <p:cNvPr id="6" name="圖片 5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334E0011-19D3-463E-9C7D-F53800C97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124" y="5054100"/>
            <a:ext cx="1080000" cy="1080000"/>
          </a:xfrm>
          <a:prstGeom prst="rect">
            <a:avLst/>
          </a:prstGeom>
        </p:spPr>
      </p:pic>
      <p:pic>
        <p:nvPicPr>
          <p:cNvPr id="8" name="圖片 7" descr="一張含有 圖形, 螢幕擷取畫面, 平面設計, 字型 的圖片&#10;&#10;自動產生的描述">
            <a:extLst>
              <a:ext uri="{FF2B5EF4-FFF2-40B4-BE49-F238E27FC236}">
                <a16:creationId xmlns:a16="http://schemas.microsoft.com/office/drawing/2014/main" id="{F75A9539-40DD-45AC-A7BC-7CD615847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124" y="3260952"/>
            <a:ext cx="1080000" cy="1080000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E9E3285C-60F6-45B3-B437-F641CFD203BA}"/>
              </a:ext>
            </a:extLst>
          </p:cNvPr>
          <p:cNvGrpSpPr/>
          <p:nvPr/>
        </p:nvGrpSpPr>
        <p:grpSpPr>
          <a:xfrm rot="1230274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47D712D6-8427-4B78-9959-7FA24E387BA0}"/>
                </a:ext>
              </a:extLst>
            </p:cNvPr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3D322C5E-3D85-4787-87D6-84AE41E7EE09}"/>
                </a:ext>
              </a:extLst>
            </p:cNvPr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2">
            <a:extLst>
              <a:ext uri="{FF2B5EF4-FFF2-40B4-BE49-F238E27FC236}">
                <a16:creationId xmlns:a16="http://schemas.microsoft.com/office/drawing/2014/main" id="{78BB5AA8-D953-43E7-9824-3A5DB4B24699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08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687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779">
        <p159:morph option="byObject"/>
      </p:transition>
    </mc:Choice>
    <mc:Fallback xmlns="">
      <p:transition spd="slow" advTm="577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3810000" cy="10287000"/>
            <a:chOff x="0" y="0"/>
            <a:chExt cx="1868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ea typeface="芫荽" pitchFamily="2" charset="-120"/>
              </a:endParaRPr>
            </a:p>
          </p:txBody>
        </p:sp>
      </p:grpSp>
      <p:sp>
        <p:nvSpPr>
          <p:cNvPr id="42" name="橢圓 41">
            <a:extLst>
              <a:ext uri="{FF2B5EF4-FFF2-40B4-BE49-F238E27FC236}">
                <a16:creationId xmlns:a16="http://schemas.microsoft.com/office/drawing/2014/main" id="{01A0BCAF-286A-4BAF-9CEC-D638BAE16E39}"/>
              </a:ext>
            </a:extLst>
          </p:cNvPr>
          <p:cNvSpPr/>
          <p:nvPr/>
        </p:nvSpPr>
        <p:spPr>
          <a:xfrm>
            <a:off x="609600" y="2642695"/>
            <a:ext cx="304800" cy="304800"/>
          </a:xfrm>
          <a:prstGeom prst="ellipse">
            <a:avLst/>
          </a:prstGeom>
          <a:solidFill>
            <a:srgbClr val="DC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089F385-A05D-48F4-88A3-33ECCB880688}"/>
              </a:ext>
            </a:extLst>
          </p:cNvPr>
          <p:cNvSpPr txBox="1"/>
          <p:nvPr/>
        </p:nvSpPr>
        <p:spPr>
          <a:xfrm>
            <a:off x="1257301" y="24765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芫荽" pitchFamily="2" charset="-120"/>
                <a:ea typeface="芫荽" pitchFamily="2" charset="-120"/>
                <a:cs typeface="芫荽" pitchFamily="2" charset="-120"/>
              </a:rPr>
              <a:t>文書技能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C15EA97-3C2E-4107-B1F2-70124C2DF162}"/>
              </a:ext>
            </a:extLst>
          </p:cNvPr>
          <p:cNvSpPr txBox="1"/>
          <p:nvPr/>
        </p:nvSpPr>
        <p:spPr>
          <a:xfrm>
            <a:off x="1257301" y="42733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rPr>
              <a:t>資訊技能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45D7508-6D78-4CCD-9E2B-BAEB0AF56A49}"/>
              </a:ext>
            </a:extLst>
          </p:cNvPr>
          <p:cNvGrpSpPr/>
          <p:nvPr/>
        </p:nvGrpSpPr>
        <p:grpSpPr>
          <a:xfrm>
            <a:off x="5311943" y="2019300"/>
            <a:ext cx="10398457" cy="1028348"/>
            <a:chOff x="5311943" y="2019300"/>
            <a:chExt cx="10398457" cy="1028348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66E5EFC-B4FB-40C5-AE40-E96E52271375}"/>
                </a:ext>
              </a:extLst>
            </p:cNvPr>
            <p:cNvSpPr txBox="1"/>
            <p:nvPr/>
          </p:nvSpPr>
          <p:spPr>
            <a:xfrm>
              <a:off x="5311943" y="2195124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辦公室軟體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0ED9A57-2AE3-4A6D-8700-C63429B56C73}"/>
                </a:ext>
              </a:extLst>
            </p:cNvPr>
            <p:cNvGrpSpPr/>
            <p:nvPr/>
          </p:nvGrpSpPr>
          <p:grpSpPr>
            <a:xfrm>
              <a:off x="8527760" y="2019300"/>
              <a:ext cx="7182640" cy="1028348"/>
              <a:chOff x="8527760" y="2019300"/>
              <a:chExt cx="7182640" cy="1028348"/>
            </a:xfrm>
          </p:grpSpPr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65D69EB3-7009-46BE-9829-D35A7830B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760" y="2030556"/>
                <a:ext cx="1080000" cy="1005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2DAC3B57-4E4A-4334-B813-C99987CB2F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1973" y="2032873"/>
                <a:ext cx="1080000" cy="10012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>
                <a:extLst>
                  <a:ext uri="{FF2B5EF4-FFF2-40B4-BE49-F238E27FC236}">
                    <a16:creationId xmlns:a16="http://schemas.microsoft.com/office/drawing/2014/main" id="{3AB80278-EA0F-4495-BFDD-C3273851E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96186" y="2032873"/>
                <a:ext cx="1080000" cy="10012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Microsoft Visio - 維基百科，自由的百科全書">
                <a:extLst>
                  <a:ext uri="{FF2B5EF4-FFF2-40B4-BE49-F238E27FC236}">
                    <a16:creationId xmlns:a16="http://schemas.microsoft.com/office/drawing/2014/main" id="{CDA51F1B-7BB5-4DDA-9657-5B3084B1D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30400" y="2019300"/>
                <a:ext cx="1080000" cy="1028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8F88EA2-364E-45C7-8C48-6E1E6C388B38}"/>
              </a:ext>
            </a:extLst>
          </p:cNvPr>
          <p:cNvGrpSpPr/>
          <p:nvPr/>
        </p:nvGrpSpPr>
        <p:grpSpPr>
          <a:xfrm>
            <a:off x="407076" y="766861"/>
            <a:ext cx="735924" cy="786639"/>
            <a:chOff x="8272750" y="4305300"/>
            <a:chExt cx="1066800" cy="1066800"/>
          </a:xfrm>
        </p:grpSpPr>
        <p:grpSp>
          <p:nvGrpSpPr>
            <p:cNvPr id="35" name="Group 9">
              <a:extLst>
                <a:ext uri="{FF2B5EF4-FFF2-40B4-BE49-F238E27FC236}">
                  <a16:creationId xmlns:a16="http://schemas.microsoft.com/office/drawing/2014/main" id="{124C0713-60F3-492C-BD34-8FA174253183}"/>
                </a:ext>
              </a:extLst>
            </p:cNvPr>
            <p:cNvGrpSpPr/>
            <p:nvPr/>
          </p:nvGrpSpPr>
          <p:grpSpPr>
            <a:xfrm>
              <a:off x="8272750" y="4305300"/>
              <a:ext cx="1066800" cy="1066800"/>
              <a:chOff x="0" y="0"/>
              <a:chExt cx="767517" cy="783725"/>
            </a:xfrm>
          </p:grpSpPr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488C16BA-9576-4B96-8443-CF5F30D37466}"/>
                  </a:ext>
                </a:extLst>
              </p:cNvPr>
              <p:cNvSpPr/>
              <p:nvPr/>
            </p:nvSpPr>
            <p:spPr>
              <a:xfrm>
                <a:off x="0" y="0"/>
                <a:ext cx="767517" cy="783725"/>
              </a:xfrm>
              <a:custGeom>
                <a:avLst/>
                <a:gdLst/>
                <a:ahLst/>
                <a:cxnLst/>
                <a:rect l="l" t="t" r="r" b="b"/>
                <a:pathLst>
                  <a:path w="767517" h="783725">
                    <a:moveTo>
                      <a:pt x="0" y="0"/>
                    </a:moveTo>
                    <a:lnTo>
                      <a:pt x="767517" y="0"/>
                    </a:lnTo>
                    <a:lnTo>
                      <a:pt x="767517" y="783725"/>
                    </a:lnTo>
                    <a:lnTo>
                      <a:pt x="0" y="783725"/>
                    </a:lnTo>
                    <a:close/>
                  </a:path>
                </a:pathLst>
              </a:custGeom>
              <a:solidFill>
                <a:srgbClr val="DCB07B"/>
              </a:solidFill>
            </p:spPr>
          </p:sp>
          <p:sp>
            <p:nvSpPr>
              <p:cNvPr id="38" name="TextBox 11">
                <a:extLst>
                  <a:ext uri="{FF2B5EF4-FFF2-40B4-BE49-F238E27FC236}">
                    <a16:creationId xmlns:a16="http://schemas.microsoft.com/office/drawing/2014/main" id="{4248A3CE-64EC-4FFF-BDDF-08EE09E7113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67517" cy="82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>
                  <a:ea typeface="芫荽" pitchFamily="2" charset="-120"/>
                </a:endParaRPr>
              </a:p>
            </p:txBody>
          </p:sp>
        </p:grp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A94924FA-DF4F-4888-82E4-D17D110D52A7}"/>
                </a:ext>
              </a:extLst>
            </p:cNvPr>
            <p:cNvSpPr txBox="1"/>
            <p:nvPr/>
          </p:nvSpPr>
          <p:spPr>
            <a:xfrm>
              <a:off x="8518309" y="4589889"/>
              <a:ext cx="766010" cy="608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28"/>
                </a:lnSpc>
              </a:pPr>
              <a:r>
                <a:rPr lang="en-US" sz="3200" dirty="0">
                  <a:solidFill>
                    <a:srgbClr val="A66735"/>
                  </a:solidFill>
                  <a:latin typeface="Assistant Semi-Bold"/>
                  <a:ea typeface="芫荽" pitchFamily="2" charset="-120"/>
                </a:rPr>
                <a:t>02</a:t>
              </a:r>
              <a:endParaRPr lang="en-US" sz="3200" dirty="0">
                <a:solidFill>
                  <a:srgbClr val="000000"/>
                </a:solidFill>
                <a:latin typeface="Assistant Semi-Bold"/>
                <a:ea typeface="芫荽" pitchFamily="2" charset="-120"/>
              </a:endParaRPr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6809E39-A57F-44D3-9787-A42867848AE2}"/>
              </a:ext>
            </a:extLst>
          </p:cNvPr>
          <p:cNvSpPr txBox="1"/>
          <p:nvPr/>
        </p:nvSpPr>
        <p:spPr>
          <a:xfrm>
            <a:off x="1236603" y="72861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芫荽" pitchFamily="2" charset="-120"/>
                <a:ea typeface="芫荽" pitchFamily="2" charset="-120"/>
                <a:cs typeface="芫荽" pitchFamily="2" charset="-120"/>
              </a:rPr>
              <a:t>具備技能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A7FFFF0-9D36-41F3-86EB-6AE260F817CB}"/>
              </a:ext>
            </a:extLst>
          </p:cNvPr>
          <p:cNvGrpSpPr/>
          <p:nvPr/>
        </p:nvGrpSpPr>
        <p:grpSpPr>
          <a:xfrm>
            <a:off x="5311943" y="4627275"/>
            <a:ext cx="9939183" cy="1080000"/>
            <a:chOff x="5311943" y="4627275"/>
            <a:chExt cx="9939183" cy="1080000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75BBE39-5356-4A12-9098-AB8B0EE440FE}"/>
                </a:ext>
              </a:extLst>
            </p:cNvPr>
            <p:cNvSpPr txBox="1"/>
            <p:nvPr/>
          </p:nvSpPr>
          <p:spPr>
            <a:xfrm>
              <a:off x="5311943" y="4838074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會議記錄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pic>
          <p:nvPicPr>
            <p:cNvPr id="11" name="圖片 10" descr="一張含有 文字, 字型, 圖形, 螢幕擷取畫面 的圖片&#10;&#10;自動產生的描述">
              <a:extLst>
                <a:ext uri="{FF2B5EF4-FFF2-40B4-BE49-F238E27FC236}">
                  <a16:creationId xmlns:a16="http://schemas.microsoft.com/office/drawing/2014/main" id="{7DB40FAE-31F4-4BFF-B6AA-90FF8725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4124" y="4627275"/>
              <a:ext cx="1080000" cy="1080000"/>
            </a:xfrm>
            <a:prstGeom prst="rect">
              <a:avLst/>
            </a:prstGeom>
          </p:spPr>
        </p:pic>
        <p:pic>
          <p:nvPicPr>
            <p:cNvPr id="13" name="圖片 12" descr="一張含有 螢幕擷取畫面, 平面設計, 圖形, 美工圖案 的圖片&#10;&#10;自動產生的描述">
              <a:extLst>
                <a:ext uri="{FF2B5EF4-FFF2-40B4-BE49-F238E27FC236}">
                  <a16:creationId xmlns:a16="http://schemas.microsoft.com/office/drawing/2014/main" id="{50133E64-9FDF-4AB7-A1A4-5B5972DC8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000" y="4627275"/>
              <a:ext cx="1080000" cy="1080000"/>
            </a:xfrm>
            <a:prstGeom prst="rect">
              <a:avLst/>
            </a:prstGeom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5A7E211E-8996-4AFE-856F-A820AD3E1A3E}"/>
                </a:ext>
              </a:extLst>
            </p:cNvPr>
            <p:cNvSpPr txBox="1"/>
            <p:nvPr/>
          </p:nvSpPr>
          <p:spPr>
            <a:xfrm>
              <a:off x="12604248" y="4851112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準確紀錄要點</a:t>
              </a:r>
              <a:endParaRPr lang="en-US" altLang="zh-TW" sz="32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664337E-1FAE-41BC-8328-D8E7EE601D87}"/>
              </a:ext>
            </a:extLst>
          </p:cNvPr>
          <p:cNvGrpSpPr/>
          <p:nvPr/>
        </p:nvGrpSpPr>
        <p:grpSpPr>
          <a:xfrm>
            <a:off x="5311943" y="7317207"/>
            <a:ext cx="11089564" cy="1102893"/>
            <a:chOff x="5311943" y="7317207"/>
            <a:chExt cx="11089564" cy="1102893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5C299B5-F049-450D-8EC7-5243BE8CC1B6}"/>
                </a:ext>
              </a:extLst>
            </p:cNvPr>
            <p:cNvSpPr txBox="1"/>
            <p:nvPr/>
          </p:nvSpPr>
          <p:spPr>
            <a:xfrm>
              <a:off x="5311943" y="7481024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報告撰寫</a:t>
              </a:r>
              <a:endParaRPr lang="en-US" altLang="zh-TW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  <p:pic>
          <p:nvPicPr>
            <p:cNvPr id="7" name="圖片 6" descr="一張含有 字型, 螢幕擷取畫面, 文字, 圖形 的圖片&#10;&#10;自動產生的描述">
              <a:extLst>
                <a:ext uri="{FF2B5EF4-FFF2-40B4-BE49-F238E27FC236}">
                  <a16:creationId xmlns:a16="http://schemas.microsoft.com/office/drawing/2014/main" id="{FBCE3538-131D-4AA0-B4AE-A15F2B59B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7760" y="7317207"/>
              <a:ext cx="1080000" cy="1080000"/>
            </a:xfrm>
            <a:prstGeom prst="rect">
              <a:avLst/>
            </a:prstGeom>
          </p:spPr>
        </p:pic>
        <p:pic>
          <p:nvPicPr>
            <p:cNvPr id="9" name="圖片 8" descr="一張含有 圓形, 時鐘, 圖形, 螢幕擷取畫面 的圖片&#10;&#10;自動產生的描述">
              <a:extLst>
                <a:ext uri="{FF2B5EF4-FFF2-40B4-BE49-F238E27FC236}">
                  <a16:creationId xmlns:a16="http://schemas.microsoft.com/office/drawing/2014/main" id="{9DB7C623-EE89-4210-814E-92C6BB781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1973" y="7340100"/>
              <a:ext cx="1080000" cy="1080000"/>
            </a:xfrm>
            <a:prstGeom prst="rect">
              <a:avLst/>
            </a:prstGeom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86DFC998-6E57-466D-B188-772183428F6D}"/>
                </a:ext>
              </a:extLst>
            </p:cNvPr>
            <p:cNvSpPr txBox="1"/>
            <p:nvPr/>
          </p:nvSpPr>
          <p:spPr>
            <a:xfrm>
              <a:off x="12523522" y="7511801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芫荽" pitchFamily="2" charset="-120"/>
                  <a:ea typeface="芫荽" pitchFamily="2" charset="-120"/>
                  <a:cs typeface="芫荽" pitchFamily="2" charset="-120"/>
                </a:rPr>
                <a:t>展現理解和分析能力</a:t>
              </a:r>
              <a:endParaRPr lang="en-US" altLang="zh-TW" sz="3200" dirty="0">
                <a:solidFill>
                  <a:srgbClr val="FF0000"/>
                </a:solidFill>
                <a:latin typeface="芫荽" pitchFamily="2" charset="-120"/>
                <a:ea typeface="芫荽" pitchFamily="2" charset="-120"/>
                <a:cs typeface="芫荽" pitchFamily="2" charset="-120"/>
              </a:endParaRPr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DAAC75BB-74FC-41CF-8C1F-9E6CA75D1337}"/>
              </a:ext>
            </a:extLst>
          </p:cNvPr>
          <p:cNvSpPr txBox="1"/>
          <p:nvPr/>
        </p:nvSpPr>
        <p:spPr>
          <a:xfrm>
            <a:off x="17297400" y="9486900"/>
            <a:ext cx="575681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8"/>
              </a:lnSpc>
            </a:pPr>
            <a:r>
              <a:rPr lang="en-US" sz="4400" dirty="0">
                <a:solidFill>
                  <a:srgbClr val="AB9A86"/>
                </a:solidFill>
                <a:latin typeface="Assistant Semi-Bold"/>
                <a:ea typeface="芫荽" pitchFamily="2" charset="-120"/>
              </a:rPr>
              <a:t>09</a:t>
            </a:r>
            <a:endParaRPr lang="en-US" sz="3600" dirty="0">
              <a:solidFill>
                <a:srgbClr val="AB9A86"/>
              </a:solidFill>
              <a:latin typeface="Assistant Semi-Bold"/>
              <a:ea typeface="芫荽" pitchFamily="2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06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6347">
        <p159:morph option="byObject"/>
      </p:transition>
    </mc:Choice>
    <mc:Fallback xmlns="">
      <p:transition spd="slow" advTm="263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13.2|0.8|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1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5|7.4|5.5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637</Words>
  <Application>Microsoft Office PowerPoint</Application>
  <PresentationFormat>自訂</PresentationFormat>
  <Paragraphs>211</Paragraphs>
  <Slides>23</Slides>
  <Notes>2</Notes>
  <HiddenSlides>0</HiddenSlides>
  <MMClips>2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Calibri</vt:lpstr>
      <vt:lpstr>Arial</vt:lpstr>
      <vt:lpstr>Assistant</vt:lpstr>
      <vt:lpstr>芫荽</vt:lpstr>
      <vt:lpstr>Assistant Semi-Bold</vt:lpstr>
      <vt:lpstr>Martel Heavy</vt:lpstr>
      <vt:lpstr>Office Theme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Beige Illustrative Business Pitch Deck Presentation</dc:title>
  <cp:lastModifiedBy>李郁婷</cp:lastModifiedBy>
  <cp:revision>31</cp:revision>
  <dcterms:created xsi:type="dcterms:W3CDTF">2006-08-16T00:00:00Z</dcterms:created>
  <dcterms:modified xsi:type="dcterms:W3CDTF">2024-05-14T14:11:01Z</dcterms:modified>
  <dc:identifier>DAGEu3L5m2Q</dc:identifier>
</cp:coreProperties>
</file>